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Nuni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0" name="Connor Grimberg"/>
  <p:cmAuthor clrIdx="1" id="1" initials="" lastIdx="4" name="Joseph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Nunito-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Nunito-italic.fntdata"/><Relationship Id="rId21" Type="http://schemas.openxmlformats.org/officeDocument/2006/relationships/slide" Target="slides/slide15.xml"/><Relationship Id="rId43" Type="http://schemas.openxmlformats.org/officeDocument/2006/relationships/font" Target="fonts/Nunito-bold.fntdata"/><Relationship Id="rId24" Type="http://schemas.openxmlformats.org/officeDocument/2006/relationships/slide" Target="slides/slide18.xml"/><Relationship Id="rId46" Type="http://schemas.openxmlformats.org/officeDocument/2006/relationships/font" Target="fonts/MavenPro-regular.fntdata"/><Relationship Id="rId23" Type="http://schemas.openxmlformats.org/officeDocument/2006/relationships/slide" Target="slides/slide17.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avenPro-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5-13T04:06:23.200">
    <p:pos x="4004" y="39"/>
    <p:text>maybe remove pictures. srves no purpose because audience doesn't know thigns yet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5-13T04:21:43.240">
    <p:pos x="6000" y="0"/>
    <p:text>fill white space</p:text>
  </p:cm>
  <p:cm authorId="0" idx="3" dt="2020-05-13T04:20:33.338">
    <p:pos x="6000" y="0"/>
    <p:text>maybe put died and die/year next to eachother</p:text>
  </p:cm>
  <p:cm authorId="0" idx="4" dt="2020-05-13T04:21:43.240">
    <p:pos x="6000" y="0"/>
    <p:text>maybe include stat from graph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5-13T17:38:32.535">
    <p:pos x="6000" y="0"/>
    <p:text>maybe organize pictures but probably ok as is</p:text>
  </p:cm>
  <p:cm authorId="1" idx="1" dt="2020-05-13T17:38:32.535">
    <p:pos x="6000" y="0"/>
    <p:text>I think it's ok too</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20-05-14T00:12:05.672">
    <p:pos x="821" y="1253"/>
    <p:text>un bold</p:text>
  </p:cm>
  <p:cm authorId="0" idx="7" dt="2020-05-13T22:07:39.435">
    <p:pos x="821" y="1253"/>
    <p:text>bold is to highlight important stuff if most of it is bold kind of defeats the purpose</p:text>
  </p:cm>
  <p:cm authorId="1" idx="2" dt="2020-05-14T00:11:23.103">
    <p:pos x="821" y="1253"/>
    <p:text>I disagree. The "first-team responders" part is crucial to our purpose.</p:text>
  </p:cm>
  <p:cm authorId="1" idx="3" dt="2020-05-14T00:12:05.672">
    <p:pos x="821" y="1253"/>
    <p:text>because there are so many ways to speed up the disaster response process and we are focusing on just one way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20-05-13T04:09:49.186">
    <p:pos x="6000" y="0"/>
    <p:text>list what we did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20-05-14T00:23:53.171">
    <p:pos x="6000" y="0"/>
    <p:text>formatting better or worse</p:text>
  </p:cm>
  <p:cm authorId="1" idx="4" dt="2020-05-14T00:23:53.171">
    <p:pos x="6000" y="0"/>
    <p:text>better</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20-05-13T04:12:26.526">
    <p:pos x="6000" y="0"/>
    <p:text>do stuff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isdr.org/files/61119_credeconomiclosses.pdf" TargetMode="External"/><Relationship Id="rId3" Type="http://schemas.openxmlformats.org/officeDocument/2006/relationships/hyperlink" Target="https://www.statista.com/statistics/510959/number-of-natural-disasters-events-globally/"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Today</a:t>
            </a:r>
            <a:r>
              <a:rPr lang="en">
                <a:latin typeface="Times New Roman"/>
                <a:ea typeface="Times New Roman"/>
                <a:cs typeface="Times New Roman"/>
                <a:sym typeface="Times New Roman"/>
              </a:rPr>
              <a:t>, we will be specifically discussing our project: Automatic Disaster Image Annotations.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1a8252f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1a8252f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What goes on inside of the black box is a series of convolution and pooling layers, which aim to compress and filter out details of images so that the image shrinks down to a series of numbers that the CNN can train on with efficiency. The reason all of this is done in the first place is that images are inherently large in the amount of data they contain in terms of pixels.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1a8252f6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1a8252f6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(press) This image shows how a convolution layer works.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E</a:t>
            </a:r>
            <a:r>
              <a:rPr lang="en">
                <a:latin typeface="Times New Roman"/>
                <a:ea typeface="Times New Roman"/>
                <a:cs typeface="Times New Roman"/>
                <a:sym typeface="Times New Roman"/>
              </a:rPr>
              <a:t>ssentially, each pixel on an image can be represented as a mixture of red, green, and blue colors (each of which have varying intensity.) The degree of intensity is represented as a number between 0 to 255. Once we split an image into RGB values, then we use filters to capture the most essential details of a photo. A filter is a small two-dimensional array of numbers that slides across a two-dimensional array of blue, green, or red values in row-major order to produce a smaller two-dimensional array, which I will call “the product.” (press) As an example, in the animation on the right, the blue 5x5 two-dimensional array is the array that is being traversed, the shadow 3x3 2D array represents the filter, and the green 2D array is the product. The filter’s numbers are represented as subscripts, with each filter number’s paired number to the left and top relative to the subscript. For each slide, the computer multiplies each pair and adds all those products to get one number in the smaller two-dimensional array product.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There can be more than one filter in use so that a computer can detect a diverse amount of relevant details. For example, one filter might be used for detecting cars and the other might be used to detect water. Going back to the image on the left, the computer repeats this entire process for each color for each filter, and then adds all the products up to create the summed 3x3 2D array. Then, the two products are overlaid on one another to get a 3x3x2 3D matrix. The computer runs that 3D matrix through a mathematical function, and in the photo’s case, it is the RELU function, where basically the function outputs 0 if a number is negative and 1 otherwise. The “b” is the bias, which is a number that can be added to the matrix for scaling purposes.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 the big picture, all of the things that make up these calculations, such as the filters and the biases, are able to be fine tuned in their numbers to improve a CNN’s accuracy, as I mentioned earlier. That is all part of the “changing gears” analogy I brought up earlier.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7f42d706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7f42d706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After a convolution layer, the processed image then passes onto a pooling layer. They function very similarly in the sense that the processed image is yet again being traversed (except no overlap this time in traversing), but instead of multiplying corresponding numbers and summing them together, the computer is instead taking the maximum or the average of each small 2D array. For example, as seen in this image, it is divided in two parts by red, yellow, blue, and green. Then, the image is showing the possibilities of pooling layers, which could be taking the maximum number from each colored array on the average of all four numbers for each colored array. Either way of using max pooling or average pooling accomplishes the same goal of shrinking down an image, and which one to choose is up to the trainer of a CNN or pre-determined depending on the software library he/she is using to train the CNN.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58f0d72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58f0d7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We created a CNN that classified an image as one label to differentiate between the different types of disasters. We also thought this would help us prepare for the when we trained a CNN to classify multiple labels.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Our CNN was trained on images we downloaded off of google using the Download All Images Chrome Extension. We downloaded 1000 images per disaster. However some images had errors or were not correctly formatted, so we lost a few here and there. We used fast ai which is a python library with precoded neural network frameworks that makes it easier for us to train a NN. We used google colaboratory because its format is helpful when debugging and it allows us to both work on the file with no difficulty.</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2e1ef4e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2e1ef4e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Here are some snippets of code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(Explanation of code goes here)</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2e25038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2e25038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2e1ef4e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2e1ef4e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Of course, once the single-label CNN was finished, we moved on the </a:t>
            </a:r>
            <a:r>
              <a:rPr lang="en">
                <a:latin typeface="Times New Roman"/>
                <a:ea typeface="Times New Roman"/>
                <a:cs typeface="Times New Roman"/>
                <a:sym typeface="Times New Roman"/>
              </a:rPr>
              <a:t>multi</a:t>
            </a:r>
            <a:r>
              <a:rPr lang="en">
                <a:latin typeface="Times New Roman"/>
                <a:ea typeface="Times New Roman"/>
                <a:cs typeface="Times New Roman"/>
                <a:sym typeface="Times New Roman"/>
              </a:rPr>
              <a:t>-label CNN, (press) whose purpose was to not only classify disaster types in a certain aerial photo but also other relevant details based on environmental and infrastructural factors. (press) Our means for this CNN is highly similar to the single-label CNN (press) where we utilized Google Images, (press) except now we worked with a dataset of 500 images. The overall organization was still the same, where I had an equal amount of photos for each disaster, so that means (press) 100 images per disaster type. (press) </a:t>
            </a:r>
            <a:r>
              <a:rPr lang="en">
                <a:latin typeface="Times New Roman"/>
                <a:ea typeface="Times New Roman"/>
                <a:cs typeface="Times New Roman"/>
                <a:sym typeface="Times New Roman"/>
              </a:rPr>
              <a:t>Training a single-label CNN was easier in the process because we only had to organize photos by their disaster type, and that was why we had a much larger dataset without having to spend more than a day to craft it Now, with a multi-label CNN, we realized that annotating 5000 images would take forever, and so we stuck with 500 instead as a more reasonable amount.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We knew in the end, a dataset of 500 images would not be sufficient for high accuracy when tested, (press) so we relied on creating a retrain feature on the Multi-label CNN, which is based on user input. We discuss about this feature in depth later in the presentation.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(press) It was nice that fast.ai supported multilabel CNN training as well, so we kept using it.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2e59da7d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2e59da7d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So, here are all the environmental and infrastructural classifications of my multilabel CNN network. It can classify whether or not there is: (read off of the list)</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2c573af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2c573af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Here are the results of the Multi-Label CNN. The training loss, which tells what fraction of the training images my Multilabel CNN classified incorrectly, was surprisingly low at around 2.9%. However, what was quite surprising was that the validation loss, which is the fraction of the testing images (or the images that my multilabel CNN has not been trained on before) my multilabel CNN classified incorrectly, was 93.5%. Since there were six more possible classifications compared to single-label plus the fact that no two classifications were mutually exclusive, it would make sense why 93.5% should not be surprising, especially with only 500 images as a dataset.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In addition, I wanted to point out the fbeta score, which was only 59.8%, where 90+% would have been ideal. You might be wondering “What is this fbeta score and why is it relevant</a:t>
            </a:r>
            <a:r>
              <a:rPr lang="en">
                <a:latin typeface="Times New Roman"/>
                <a:ea typeface="Times New Roman"/>
                <a:cs typeface="Times New Roman"/>
                <a:sym typeface="Times New Roman"/>
              </a:rPr>
              <a:t>?” Well, “fbeta” is also another important metric when testing out the accuracy of my multilabel CNN. For our multilabel CNN training, we had to deal with what is called an “imbalanced classification” problem in machine learning. This type of problem occurs because of an imbalanced training set. In our case, even though we had an equal amount of disaster photos by disaster category such as flooding or hurricane, it was most likely that for our environmental and infrastructural categories, we did not have an equal amount of photos for each of those categories. Since no two categories are mutually exclusive, pairs, triplets, and quadruplets of all the multilabel categories were most definitely not equal in amount either. Fbeta score is an indicator of how well my neural network in the face on an imbalanced data set.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2c573af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2c573af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The reason that fbeta is useful for imbalanced classification is that it takes into account two other metrics: precision and recall. To understand both of these metrics, we just need to understand what true positives, false positives, and false negatives are.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“True positives” means the amount of data points (or photos) in our case our neural network predicted correctly for a certain category. For example, (press) if we choose “earthquake” as a category, the number of true positives is 208, since that is the only number that intersects with the “predicted earthquake” column and the “actual earthquake” row.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(press) “False positives” mean the rest of the data points the neural network thought was a certain category but was actually not that category. In our earthquake case, that would be 1 + 4 + 3 + 8 as seen in the “earthquake predicted” column. The number of true positives divided by the sum of true positives and false positives therefore answers the question </a:t>
            </a:r>
            <a:r>
              <a:rPr lang="en">
                <a:latin typeface="Times New Roman"/>
                <a:ea typeface="Times New Roman"/>
                <a:cs typeface="Times New Roman"/>
                <a:sym typeface="Times New Roman"/>
              </a:rPr>
              <a:t>“What fraction of the total amount of data points (or images in our case) that a neural network thinks belongs to a certain category actually belong to that category?”</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(press) “False negatives” is the amount of data points that a neural network thinks is not a certain category, but is that certain category instead. In the earthquake example, (press) it would be 0 + 1 + 2 + 2 from the green oval on the “actual earthquake” column because “0” is predicted fire and earthquake, “1” is predicted flooding and actual earthquake, the first two is “predicted hurricane” and “actual earthquake” and the last two is “predicted normal” and “actual earthquake.” Therefore, from the </a:t>
            </a:r>
            <a:r>
              <a:rPr lang="en">
                <a:latin typeface="Times New Roman"/>
                <a:ea typeface="Times New Roman"/>
                <a:cs typeface="Times New Roman"/>
                <a:sym typeface="Times New Roman"/>
              </a:rPr>
              <a:t>formula</a:t>
            </a:r>
            <a:r>
              <a:rPr lang="en">
                <a:latin typeface="Times New Roman"/>
                <a:ea typeface="Times New Roman"/>
                <a:cs typeface="Times New Roman"/>
                <a:sym typeface="Times New Roman"/>
              </a:rPr>
              <a:t>, recall essentially asks the question: “What fraction of the total amount of data points that truly represents a certain category did the neural network predict was that actual category?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F-beta tries to take into account both of these metrics and mesh them into a singular metric. One choose a value of beta, which may either give more weight to precision, recall, or give both equal weight. We used a value of 0.2, which gives more weight to precision. </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16df172f2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16df172f2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AutoNum type="alphaLcPeriod"/>
            </a:pPr>
            <a:r>
              <a:rPr lang="en">
                <a:latin typeface="Times New Roman"/>
                <a:ea typeface="Times New Roman"/>
                <a:cs typeface="Times New Roman"/>
                <a:sym typeface="Times New Roman"/>
              </a:rPr>
              <a:t>The way I will present is by first introducing (press) the background of the problem we addressed in our research project. I will do this with </a:t>
            </a:r>
            <a:r>
              <a:rPr lang="en">
                <a:latin typeface="Times New Roman"/>
                <a:ea typeface="Times New Roman"/>
                <a:cs typeface="Times New Roman"/>
                <a:sym typeface="Times New Roman"/>
              </a:rPr>
              <a:t>(press) </a:t>
            </a:r>
            <a:r>
              <a:rPr lang="en">
                <a:latin typeface="Times New Roman"/>
                <a:ea typeface="Times New Roman"/>
                <a:cs typeface="Times New Roman"/>
                <a:sym typeface="Times New Roman"/>
              </a:rPr>
              <a:t>alarming statistics and by introducing the group we aim to help: </a:t>
            </a:r>
            <a:r>
              <a:rPr lang="en">
                <a:latin typeface="Times New Roman"/>
                <a:ea typeface="Times New Roman"/>
                <a:cs typeface="Times New Roman"/>
                <a:sym typeface="Times New Roman"/>
              </a:rPr>
              <a:t>(press) </a:t>
            </a:r>
            <a:r>
              <a:rPr lang="en">
                <a:latin typeface="Times New Roman"/>
                <a:ea typeface="Times New Roman"/>
                <a:cs typeface="Times New Roman"/>
                <a:sym typeface="Times New Roman"/>
              </a:rPr>
              <a:t>the Civil Air Patrol. </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AutoNum type="alphaLcPeriod"/>
            </a:pPr>
            <a:r>
              <a:rPr lang="en">
                <a:latin typeface="Times New Roman"/>
                <a:ea typeface="Times New Roman"/>
                <a:cs typeface="Times New Roman"/>
                <a:sym typeface="Times New Roman"/>
              </a:rPr>
              <a:t>Then, I will introduce the </a:t>
            </a:r>
            <a:r>
              <a:rPr lang="en">
                <a:latin typeface="Times New Roman"/>
                <a:ea typeface="Times New Roman"/>
                <a:cs typeface="Times New Roman"/>
                <a:sym typeface="Times New Roman"/>
              </a:rPr>
              <a:t>(press) </a:t>
            </a:r>
            <a:r>
              <a:rPr lang="en">
                <a:latin typeface="Times New Roman"/>
                <a:ea typeface="Times New Roman"/>
                <a:cs typeface="Times New Roman"/>
                <a:sym typeface="Times New Roman"/>
              </a:rPr>
              <a:t>motivation for our research project. </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AutoNum type="alphaLcPeriod"/>
            </a:pPr>
            <a:r>
              <a:rPr lang="en">
                <a:latin typeface="Times New Roman"/>
                <a:ea typeface="Times New Roman"/>
                <a:cs typeface="Times New Roman"/>
                <a:sym typeface="Times New Roman"/>
              </a:rPr>
              <a:t>After that, I will introduce our proposal (press), which involves artificial intelligence, and break down and explain the specific methodology we used: (press) Convolutional Neural Networks. I’ll then explain our web application (press), which is the tangible product of our research, and end off this technical part of the presentation with our (press) retrain feature. </a:t>
            </a:r>
            <a:endParaRPr>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AutoNum type="alphaLcPeriod"/>
            </a:pPr>
            <a:r>
              <a:rPr lang="en">
                <a:latin typeface="Times New Roman"/>
                <a:ea typeface="Times New Roman"/>
                <a:cs typeface="Times New Roman"/>
                <a:sym typeface="Times New Roman"/>
              </a:rPr>
              <a:t>Finally, (press) I will conclude this presentation with avenues of improvement.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58f0d72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58f0d72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 purpose of our webapp is to create a nice user interface for any potential users. We created this by using TJ Director and streamlit. Director is a web app deployment service and streamlit is a python package design to make web apps. Our webapp lets the user input a link or uplaod an image and get annotations back as a result.</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2e250380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2e250380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2e25038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2e25038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f7d60e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f7d60e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2e59da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2e59da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some code cells from our retrain code. The first 3 cells have to do with letting the code work without having to use a password.There is an easier and faster way to do this that we thought about later. The last 2 cells deal with choosing the best NN model and then putting the best one in a folder that the webapp will use.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2c573af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2c573af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(press) Well, will there be a future for this project? (press) Yes, there will be, especially for prospective students looking to participate in Computer Systems Research next year or in the following years. Part of the beauty behind research is that even though my partner and I’s time has run out for this research, that does not prevent it from other people building off our project to achieve greater things. “What are some of these greater things?” you guys may ask. (press) Potential avenues for extending this project include: a severity rating. Essentially, this would have been the next milestone of our research had we have more time. This avenue essentially works by giving a ranking system to a folder of images taken by the Civil Air Patrol for a certain area. A ranking system would most definitely help the Civil Air Patrol locate priority locations for search and rescue operations. </a:t>
            </a:r>
            <a:endParaRPr>
              <a:latin typeface="Times New Roman"/>
              <a:ea typeface="Times New Roman"/>
              <a:cs typeface="Times New Roman"/>
              <a:sym typeface="Times New Roman"/>
            </a:endParaRPr>
          </a:p>
          <a:p>
            <a:pPr indent="457200" lvl="0" marL="0" rtl="0" algn="l">
              <a:spcBef>
                <a:spcPts val="0"/>
              </a:spcBef>
              <a:spcAft>
                <a:spcPts val="0"/>
              </a:spcAft>
              <a:buNone/>
            </a:pPr>
            <a:r>
              <a:rPr lang="en">
                <a:latin typeface="Times New Roman"/>
                <a:ea typeface="Times New Roman"/>
                <a:cs typeface="Times New Roman"/>
                <a:sym typeface="Times New Roman"/>
              </a:rPr>
              <a:t>(press) Then, after that milestone, we were then planning on creating efficient escape routes for particular cities or towns that were affected by certain disasters so that if a similar disaster were to occur again, then people would know how to escape in the most efficient way possible. Calculating the most efficient escape routes would be based on the disaster assessment of the last disaster struck area, and of course, imagery automatic annotation can assist with that process.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(press) Another potential avenue is the creation of optimal datasets that would balance out each of the different categories as I described earlier. A way to accomplish making these types of datasets could be via Generative </a:t>
            </a:r>
            <a:r>
              <a:rPr lang="en">
                <a:latin typeface="Times New Roman"/>
                <a:ea typeface="Times New Roman"/>
                <a:cs typeface="Times New Roman"/>
                <a:sym typeface="Times New Roman"/>
              </a:rPr>
              <a:t>Adversarial</a:t>
            </a:r>
            <a:r>
              <a:rPr lang="en">
                <a:latin typeface="Times New Roman"/>
                <a:ea typeface="Times New Roman"/>
                <a:cs typeface="Times New Roman"/>
                <a:sym typeface="Times New Roman"/>
              </a:rPr>
              <a:t> Networks, which is another type of machine learning algorithm.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(press) Of course, to supplement the first three avenues, it would be nice to have the neural networks we trained also capable of detecting people. Sometimes, due to smoke from a disaster or a high-</a:t>
            </a:r>
            <a:r>
              <a:rPr lang="en">
                <a:latin typeface="Times New Roman"/>
                <a:ea typeface="Times New Roman"/>
                <a:cs typeface="Times New Roman"/>
                <a:sym typeface="Times New Roman"/>
              </a:rPr>
              <a:t>vegetation</a:t>
            </a:r>
            <a:r>
              <a:rPr lang="en">
                <a:latin typeface="Times New Roman"/>
                <a:ea typeface="Times New Roman"/>
                <a:cs typeface="Times New Roman"/>
                <a:sym typeface="Times New Roman"/>
              </a:rPr>
              <a:t> environment, people are challenging to detect with the naked human eye, so it would be nice if someone could investigate how to make neural networks detect endangered people during a disaster.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Overall, I hope these four avenues of improvement gave future Computer Systems scientists an inspiration for their own research ideas or to extend off of our project. </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2e59da7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2e59da7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We would like to thank:</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(press) Our research directors, Mr. White and Dr. Gabor for their guidance.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(press) My Remote Sensing for Disaster Response course, which gave birth to this disaster response research idea in the first place.</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(press) And finally, other TJ peers who were involved with the feedback of our web application.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7f42d70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7f42d70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Here are our references.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51dd7b64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51dd7b64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851dd7b6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51dd7b6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f8023a5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f8023a5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Times New Roman"/>
                <a:ea typeface="Times New Roman"/>
                <a:cs typeface="Times New Roman"/>
                <a:sym typeface="Times New Roman"/>
              </a:rPr>
              <a:t>Connor</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50">
                <a:solidFill>
                  <a:srgbClr val="3C4043"/>
                </a:solidFill>
                <a:highlight>
                  <a:srgbClr val="FFFFFF"/>
                </a:highlight>
                <a:latin typeface="Times New Roman"/>
                <a:ea typeface="Times New Roman"/>
                <a:cs typeface="Times New Roman"/>
                <a:sym typeface="Times New Roman"/>
              </a:rPr>
              <a:t>Over the past 20 years, 4.4 billion people were impacted by natural disasters and 1.3 million have died to them. That is about 60,000 people per year dying to natural disasters. There is usually greater than 350 disasters every year causing this.</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50">
                <a:solidFill>
                  <a:srgbClr val="3C4043"/>
                </a:solidFill>
                <a:highlight>
                  <a:srgbClr val="FFFFFF"/>
                </a:highlight>
                <a:latin typeface="Times New Roman"/>
                <a:ea typeface="Times New Roman"/>
                <a:cs typeface="Times New Roman"/>
                <a:sym typeface="Times New Roman"/>
              </a:rPr>
              <a:t>Impacted = injured, homeless, displaced or in need of emergency assistance</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50">
                <a:solidFill>
                  <a:srgbClr val="1A73E8"/>
                </a:solidFill>
                <a:highlight>
                  <a:srgbClr val="FFFFFF"/>
                </a:highlight>
                <a:uFill>
                  <a:noFill/>
                </a:uFill>
                <a:latin typeface="Times New Roman"/>
                <a:ea typeface="Times New Roman"/>
                <a:cs typeface="Times New Roman"/>
                <a:sym typeface="Times New Roman"/>
                <a:hlinkClick r:id="rId2"/>
              </a:rPr>
              <a:t>https://www.unisdr.org/files/61119_credeconomiclosses.pdf</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50">
                <a:solidFill>
                  <a:srgbClr val="3C4043"/>
                </a:solidFill>
                <a:highlight>
                  <a:srgbClr val="FFFFFF"/>
                </a:highlight>
                <a:latin typeface="Times New Roman"/>
                <a:ea typeface="Times New Roman"/>
                <a:cs typeface="Times New Roman"/>
                <a:sym typeface="Times New Roman"/>
              </a:rPr>
              <a:t>this source also applies to the "Killed 1,300,000" statistic too.</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50">
                <a:solidFill>
                  <a:srgbClr val="3C4043"/>
                </a:solidFill>
                <a:highlight>
                  <a:srgbClr val="FFFFFF"/>
                </a:highlight>
                <a:latin typeface="Times New Roman"/>
                <a:ea typeface="Times New Roman"/>
                <a:cs typeface="Times New Roman"/>
                <a:sym typeface="Times New Roman"/>
              </a:rPr>
              <a:t>Graph source: </a:t>
            </a:r>
            <a:r>
              <a:rPr lang="en" u="sng">
                <a:solidFill>
                  <a:schemeClr val="hlink"/>
                </a:solidFill>
                <a:latin typeface="Times New Roman"/>
                <a:ea typeface="Times New Roman"/>
                <a:cs typeface="Times New Roman"/>
                <a:sym typeface="Times New Roman"/>
                <a:hlinkClick r:id="rId3"/>
              </a:rPr>
              <a:t>https://www.statista.com/statistics/510959/number-of-natural-disasters-events-globally/</a:t>
            </a:r>
            <a:endParaRPr sz="1050">
              <a:solidFill>
                <a:srgbClr val="3C404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51dd7b64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51dd7b6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51dd7b6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51dd7b6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2c573af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2c573af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So, what is being done to prevent these kinds of deaths?</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58f0d72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58f0d72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Well, introducing: the Civil Air Patrol! (press) This organization was originally chartered as a national defense service, and then now, (press) it serves as a nonprofit supplement to the U.S. Air Force. (press) One of their primary missions is to serve during emergencies for effective </a:t>
            </a:r>
            <a:r>
              <a:rPr lang="en">
                <a:latin typeface="Times New Roman"/>
                <a:ea typeface="Times New Roman"/>
                <a:cs typeface="Times New Roman"/>
                <a:sym typeface="Times New Roman"/>
              </a:rPr>
              <a:t>disaster</a:t>
            </a:r>
            <a:r>
              <a:rPr lang="en">
                <a:latin typeface="Times New Roman"/>
                <a:ea typeface="Times New Roman"/>
                <a:cs typeface="Times New Roman"/>
                <a:sym typeface="Times New Roman"/>
              </a:rPr>
              <a:t> response, and one of the ways they accomplish this (press) is by taking aerial pictures of the affected landscape of a disaster. They analyze the photos and send their analysis over to the Federal Emergency Management Association (or commonly known as FEMA) to  have a more survivor-centered, efficacious response. (press) Overall, CAP uses these photos to assess the environmental context and pave the way towards search and rescue operations.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0788480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0788480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Joseph: So, the motivation of our project is tailored to helping the CAP carry out effective search and rescue operations. The first primary factor that gets in their way, above all, is time. Lives are on the line during every moment of a disaster, so it’s essential for responders to analyze the photos quickly. However, why train responders to analyze the photos quickly when we can chunk out the vast majority of time with automation? Computers are known to be exponentially faster at calculations and can be faster at making decisions. </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dbd732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dbd732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Therefore, my proposal is to use image-based neural networks to speed up the disaster assessment process for first-team responders based on </a:t>
            </a:r>
            <a:r>
              <a:rPr lang="en">
                <a:latin typeface="Times New Roman"/>
                <a:ea typeface="Times New Roman"/>
                <a:cs typeface="Times New Roman"/>
                <a:sym typeface="Times New Roman"/>
              </a:rPr>
              <a:t>environmental</a:t>
            </a:r>
            <a:r>
              <a:rPr lang="en">
                <a:latin typeface="Times New Roman"/>
                <a:ea typeface="Times New Roman"/>
                <a:cs typeface="Times New Roman"/>
                <a:sym typeface="Times New Roman"/>
              </a:rPr>
              <a:t> and infrastructural factors.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0788480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0788480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Connor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Our solution includes an easy to use web application that can autonomously annotate images so CAP workers won’t have to. We used a convolutional neural network to annotate the images and a relatively new python library in combination with our school’s own web server.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We created a program that can take many images and autonomously annotate them, so workers at CAP won’t have to. We would also like to include several features such as, severity rating of each picture/location, and an easy-to-use website that helps navigate the large amount of images CAP takes. </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17f6aef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17f6aef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Joseph: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So, the basic premise behind a CNN is that it has an input and output. Intuitively of course, there has to be some means of getting from the input to the output, and the methodology of doing so is referred to as the “black box” in machine learning. In a CNN, essentially the black box converts the image into smaller and more manageable chunks and then classifies the disaster type.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Of course, a machine learning model is not perfect straight off the bat. Chances are, our CNN would produce many errors on image classification. For example, given a flooding image, our CNN might classify it as an earthquake image instead. Therefore, we train the machine learning model by learning from its errors. It’s essentially feedback, such as when you correct yourself when learning a new skill. The machine learning model corrects itself in a similar fashion, </a:t>
            </a:r>
            <a:r>
              <a:rPr lang="en">
                <a:latin typeface="Times New Roman"/>
                <a:ea typeface="Times New Roman"/>
                <a:cs typeface="Times New Roman"/>
                <a:sym typeface="Times New Roman"/>
              </a:rPr>
              <a:t>fine tuning</a:t>
            </a:r>
            <a:r>
              <a:rPr lang="en">
                <a:latin typeface="Times New Roman"/>
                <a:ea typeface="Times New Roman"/>
                <a:cs typeface="Times New Roman"/>
                <a:sym typeface="Times New Roman"/>
              </a:rPr>
              <a:t> its inner workings (or gears, you could say) so that it can improve its skill on classification.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1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444250" y="1168913"/>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Automatic Disaster Image Annotations</a:t>
            </a:r>
            <a:endParaRPr/>
          </a:p>
        </p:txBody>
      </p:sp>
      <p:sp>
        <p:nvSpPr>
          <p:cNvPr id="278" name="Google Shape;278;p13"/>
          <p:cNvSpPr txBox="1"/>
          <p:nvPr>
            <p:ph idx="1" type="subTitle"/>
          </p:nvPr>
        </p:nvSpPr>
        <p:spPr>
          <a:xfrm>
            <a:off x="1888650" y="2911875"/>
            <a:ext cx="53667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Connor Grimberg &amp; Joseph Lee</a:t>
            </a:r>
            <a:endParaRPr/>
          </a:p>
          <a:p>
            <a:pPr indent="0" lvl="0" marL="0" rtl="0" algn="ctr">
              <a:spcBef>
                <a:spcPts val="0"/>
              </a:spcBef>
              <a:spcAft>
                <a:spcPts val="0"/>
              </a:spcAft>
              <a:buNone/>
            </a:pPr>
            <a:r>
              <a:rPr lang="en"/>
              <a:t>Computer Systems Laboratory</a:t>
            </a:r>
            <a:endParaRPr/>
          </a:p>
        </p:txBody>
      </p:sp>
      <p:pic>
        <p:nvPicPr>
          <p:cNvPr id="279" name="Google Shape;279;p13"/>
          <p:cNvPicPr preferRelativeResize="0"/>
          <p:nvPr/>
        </p:nvPicPr>
        <p:blipFill>
          <a:blip r:embed="rId4">
            <a:alphaModFix/>
          </a:blip>
          <a:stretch>
            <a:fillRect/>
          </a:stretch>
        </p:blipFill>
        <p:spPr>
          <a:xfrm>
            <a:off x="6357750" y="62100"/>
            <a:ext cx="2786250" cy="1277025"/>
          </a:xfrm>
          <a:prstGeom prst="rect">
            <a:avLst/>
          </a:prstGeom>
          <a:noFill/>
          <a:ln>
            <a:noFill/>
          </a:ln>
        </p:spPr>
      </p:pic>
      <p:pic>
        <p:nvPicPr>
          <p:cNvPr id="280" name="Google Shape;280;p13"/>
          <p:cNvPicPr preferRelativeResize="0"/>
          <p:nvPr/>
        </p:nvPicPr>
        <p:blipFill>
          <a:blip r:embed="rId5">
            <a:alphaModFix/>
          </a:blip>
          <a:stretch>
            <a:fillRect/>
          </a:stretch>
        </p:blipFill>
        <p:spPr>
          <a:xfrm>
            <a:off x="6286500" y="3543300"/>
            <a:ext cx="2857500" cy="16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The Full Picture</a:t>
            </a:r>
            <a:endParaRPr/>
          </a:p>
        </p:txBody>
      </p:sp>
      <p:sp>
        <p:nvSpPr>
          <p:cNvPr id="349" name="Google Shape;349;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22"/>
          <p:cNvPicPr preferRelativeResize="0"/>
          <p:nvPr/>
        </p:nvPicPr>
        <p:blipFill>
          <a:blip r:embed="rId3">
            <a:alphaModFix/>
          </a:blip>
          <a:stretch>
            <a:fillRect/>
          </a:stretch>
        </p:blipFill>
        <p:spPr>
          <a:xfrm>
            <a:off x="1303800" y="1383875"/>
            <a:ext cx="6846551" cy="3512324"/>
          </a:xfrm>
          <a:prstGeom prst="rect">
            <a:avLst/>
          </a:prstGeom>
          <a:noFill/>
          <a:ln>
            <a:noFill/>
          </a:ln>
        </p:spPr>
      </p:pic>
      <p:sp>
        <p:nvSpPr>
          <p:cNvPr id="351" name="Google Shape;351;p22"/>
          <p:cNvSpPr/>
          <p:nvPr/>
        </p:nvSpPr>
        <p:spPr>
          <a:xfrm>
            <a:off x="1304925" y="1371600"/>
            <a:ext cx="6848400" cy="35433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Layer</a:t>
            </a:r>
            <a:endParaRPr/>
          </a:p>
        </p:txBody>
      </p:sp>
      <p:pic>
        <p:nvPicPr>
          <p:cNvPr id="357" name="Google Shape;357;p23"/>
          <p:cNvPicPr preferRelativeResize="0"/>
          <p:nvPr/>
        </p:nvPicPr>
        <p:blipFill>
          <a:blip r:embed="rId3">
            <a:alphaModFix/>
          </a:blip>
          <a:stretch>
            <a:fillRect/>
          </a:stretch>
        </p:blipFill>
        <p:spPr>
          <a:xfrm>
            <a:off x="0" y="1519690"/>
            <a:ext cx="5076276" cy="2727809"/>
          </a:xfrm>
          <a:prstGeom prst="rect">
            <a:avLst/>
          </a:prstGeom>
          <a:noFill/>
          <a:ln>
            <a:noFill/>
          </a:ln>
        </p:spPr>
      </p:pic>
      <p:pic>
        <p:nvPicPr>
          <p:cNvPr id="358" name="Google Shape;358;p23"/>
          <p:cNvPicPr preferRelativeResize="0"/>
          <p:nvPr/>
        </p:nvPicPr>
        <p:blipFill>
          <a:blip r:embed="rId4">
            <a:alphaModFix/>
          </a:blip>
          <a:stretch>
            <a:fillRect/>
          </a:stretch>
        </p:blipFill>
        <p:spPr>
          <a:xfrm>
            <a:off x="5381076" y="1832088"/>
            <a:ext cx="3762924" cy="21030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a:t>
            </a:r>
            <a:endParaRPr/>
          </a:p>
        </p:txBody>
      </p:sp>
      <p:sp>
        <p:nvSpPr>
          <p:cNvPr id="364" name="Google Shape;364;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5" name="Google Shape;365;p24"/>
          <p:cNvPicPr preferRelativeResize="0"/>
          <p:nvPr/>
        </p:nvPicPr>
        <p:blipFill>
          <a:blip r:embed="rId3">
            <a:alphaModFix/>
          </a:blip>
          <a:stretch>
            <a:fillRect/>
          </a:stretch>
        </p:blipFill>
        <p:spPr>
          <a:xfrm>
            <a:off x="2608724" y="1597875"/>
            <a:ext cx="4067727" cy="29961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a:t>
            </a:r>
            <a:endParaRPr/>
          </a:p>
        </p:txBody>
      </p:sp>
      <p:sp>
        <p:nvSpPr>
          <p:cNvPr id="371" name="Google Shape;371;p25"/>
          <p:cNvSpPr txBox="1"/>
          <p:nvPr>
            <p:ph idx="1" type="body"/>
          </p:nvPr>
        </p:nvSpPr>
        <p:spPr>
          <a:xfrm>
            <a:off x="513575" y="14257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prep. for multi-label CNN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“Download All Images” Chrome extension</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1000 images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Earthquake, fire, flooding, hurricane, and 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(accessible AI)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Colaboratory </a:t>
            </a: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372" name="Google Shape;372;p25"/>
          <p:cNvPicPr preferRelativeResize="0"/>
          <p:nvPr/>
        </p:nvPicPr>
        <p:blipFill>
          <a:blip r:embed="rId3">
            <a:alphaModFix/>
          </a:blip>
          <a:stretch>
            <a:fillRect/>
          </a:stretch>
        </p:blipFill>
        <p:spPr>
          <a:xfrm>
            <a:off x="4913875" y="0"/>
            <a:ext cx="4230125" cy="264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5" st="5"/>
                                            </p:txEl>
                                          </p:spTgt>
                                        </p:tgtEl>
                                        <p:attrNameLst>
                                          <p:attrName>style.visibility</p:attrName>
                                        </p:attrNameLst>
                                      </p:cBhvr>
                                      <p:to>
                                        <p:strVal val="visible"/>
                                      </p:to>
                                    </p:set>
                                    <p:animEffect filter="fade" transition="in">
                                      <p:cBhvr>
                                        <p:cTn dur="1000"/>
                                        <p:tgtEl>
                                          <p:spTgt spid="3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6" st="6"/>
                                            </p:txEl>
                                          </p:spTgt>
                                        </p:tgtEl>
                                        <p:attrNameLst>
                                          <p:attrName>style.visibility</p:attrName>
                                        </p:attrNameLst>
                                      </p:cBhvr>
                                      <p:to>
                                        <p:strVal val="visible"/>
                                      </p:to>
                                    </p:set>
                                    <p:animEffect filter="fade" transition="in">
                                      <p:cBhvr>
                                        <p:cTn dur="1000"/>
                                        <p:tgtEl>
                                          <p:spTgt spid="3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7" st="7"/>
                                            </p:txEl>
                                          </p:spTgt>
                                        </p:tgtEl>
                                        <p:attrNameLst>
                                          <p:attrName>style.visibility</p:attrName>
                                        </p:attrNameLst>
                                      </p:cBhvr>
                                      <p:to>
                                        <p:strVal val="visible"/>
                                      </p:to>
                                    </p:set>
                                    <p:animEffect filter="fade" transition="in">
                                      <p:cBhvr>
                                        <p:cTn dur="1000"/>
                                        <p:tgtEl>
                                          <p:spTgt spid="3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8" st="8"/>
                                            </p:txEl>
                                          </p:spTgt>
                                        </p:tgtEl>
                                        <p:attrNameLst>
                                          <p:attrName>style.visibility</p:attrName>
                                        </p:attrNameLst>
                                      </p:cBhvr>
                                      <p:to>
                                        <p:strVal val="visible"/>
                                      </p:to>
                                    </p:set>
                                    <p:animEffect filter="fade" transition="in">
                                      <p:cBhvr>
                                        <p:cTn dur="1000"/>
                                        <p:tgtEl>
                                          <p:spTgt spid="3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9" st="9"/>
                                            </p:txEl>
                                          </p:spTgt>
                                        </p:tgtEl>
                                        <p:attrNameLst>
                                          <p:attrName>style.visibility</p:attrName>
                                        </p:attrNameLst>
                                      </p:cBhvr>
                                      <p:to>
                                        <p:strVal val="visible"/>
                                      </p:to>
                                    </p:set>
                                    <p:animEffect filter="fade" transition="in">
                                      <p:cBhvr>
                                        <p:cTn dur="1000"/>
                                        <p:tgtEl>
                                          <p:spTgt spid="3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0" st="10"/>
                                            </p:txEl>
                                          </p:spTgt>
                                        </p:tgtEl>
                                        <p:attrNameLst>
                                          <p:attrName>style.visibility</p:attrName>
                                        </p:attrNameLst>
                                      </p:cBhvr>
                                      <p:to>
                                        <p:strVal val="visible"/>
                                      </p:to>
                                    </p:set>
                                    <p:animEffect filter="fade" transition="in">
                                      <p:cBhvr>
                                        <p:cTn dur="1000"/>
                                        <p:tgtEl>
                                          <p:spTgt spid="37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8" name="Google Shape;378;p26"/>
          <p:cNvPicPr preferRelativeResize="0"/>
          <p:nvPr/>
        </p:nvPicPr>
        <p:blipFill>
          <a:blip r:embed="rId3">
            <a:alphaModFix/>
          </a:blip>
          <a:stretch>
            <a:fillRect/>
          </a:stretch>
        </p:blipFill>
        <p:spPr>
          <a:xfrm>
            <a:off x="0" y="1371600"/>
            <a:ext cx="4092574" cy="3771900"/>
          </a:xfrm>
          <a:prstGeom prst="rect">
            <a:avLst/>
          </a:prstGeom>
          <a:noFill/>
          <a:ln>
            <a:noFill/>
          </a:ln>
        </p:spPr>
      </p:pic>
      <p:pic>
        <p:nvPicPr>
          <p:cNvPr id="379" name="Google Shape;379;p26"/>
          <p:cNvPicPr preferRelativeResize="0"/>
          <p:nvPr/>
        </p:nvPicPr>
        <p:blipFill>
          <a:blip r:embed="rId4">
            <a:alphaModFix/>
          </a:blip>
          <a:stretch>
            <a:fillRect/>
          </a:stretch>
        </p:blipFill>
        <p:spPr>
          <a:xfrm>
            <a:off x="4092575" y="1371600"/>
            <a:ext cx="5028349" cy="3771901"/>
          </a:xfrm>
          <a:prstGeom prst="rect">
            <a:avLst/>
          </a:prstGeom>
          <a:noFill/>
          <a:ln>
            <a:noFill/>
          </a:ln>
        </p:spPr>
      </p:pic>
      <p:pic>
        <p:nvPicPr>
          <p:cNvPr id="380" name="Google Shape;380;p26"/>
          <p:cNvPicPr preferRelativeResize="0"/>
          <p:nvPr/>
        </p:nvPicPr>
        <p:blipFill rotWithShape="1">
          <a:blip r:embed="rId5">
            <a:alphaModFix/>
          </a:blip>
          <a:srcRect b="16429" l="0" r="57862" t="0"/>
          <a:stretch/>
        </p:blipFill>
        <p:spPr>
          <a:xfrm>
            <a:off x="1427700" y="445050"/>
            <a:ext cx="1744199" cy="926550"/>
          </a:xfrm>
          <a:prstGeom prst="rect">
            <a:avLst/>
          </a:prstGeom>
          <a:noFill/>
          <a:ln>
            <a:noFill/>
          </a:ln>
        </p:spPr>
      </p:pic>
      <p:pic>
        <p:nvPicPr>
          <p:cNvPr id="381" name="Google Shape;381;p26"/>
          <p:cNvPicPr preferRelativeResize="0"/>
          <p:nvPr/>
        </p:nvPicPr>
        <p:blipFill rotWithShape="1">
          <a:blip r:embed="rId5">
            <a:alphaModFix/>
          </a:blip>
          <a:srcRect b="16429" l="41448" r="0" t="0"/>
          <a:stretch/>
        </p:blipFill>
        <p:spPr>
          <a:xfrm>
            <a:off x="3171900" y="345925"/>
            <a:ext cx="2423599" cy="92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 Results </a:t>
            </a:r>
            <a:endParaRPr/>
          </a:p>
        </p:txBody>
      </p:sp>
      <p:sp>
        <p:nvSpPr>
          <p:cNvPr id="387" name="Google Shape;387;p27"/>
          <p:cNvSpPr txBox="1"/>
          <p:nvPr>
            <p:ph idx="1" type="body"/>
          </p:nvPr>
        </p:nvSpPr>
        <p:spPr>
          <a:xfrm>
            <a:off x="1131775" y="2571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4.40% error</a:t>
            </a:r>
            <a:endParaRPr/>
          </a:p>
        </p:txBody>
      </p:sp>
      <p:pic>
        <p:nvPicPr>
          <p:cNvPr id="388" name="Google Shape;388;p27"/>
          <p:cNvPicPr preferRelativeResize="0"/>
          <p:nvPr/>
        </p:nvPicPr>
        <p:blipFill>
          <a:blip r:embed="rId4">
            <a:alphaModFix/>
          </a:blip>
          <a:stretch>
            <a:fillRect/>
          </a:stretch>
        </p:blipFill>
        <p:spPr>
          <a:xfrm>
            <a:off x="3099800" y="1597863"/>
            <a:ext cx="2944400" cy="31138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a:t>
            </a:r>
            <a:endParaRPr/>
          </a:p>
        </p:txBody>
      </p:sp>
      <p:sp>
        <p:nvSpPr>
          <p:cNvPr id="394" name="Google Shape;394;p28"/>
          <p:cNvSpPr txBox="1"/>
          <p:nvPr>
            <p:ph idx="1" type="body"/>
          </p:nvPr>
        </p:nvSpPr>
        <p:spPr>
          <a:xfrm>
            <a:off x="1211825" y="1395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type(s) + details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Environment + infrastructure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Dataset: 500 images</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Reasoning: manual annotation time </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Relied on retrain feature</a:t>
            </a:r>
            <a:endParaRPr sz="1800">
              <a:solidFill>
                <a:srgbClr val="000000"/>
              </a:solidFill>
              <a:highlight>
                <a:srgbClr val="FF9900"/>
              </a:highlight>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(accessible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1000"/>
                                        <p:tgtEl>
                                          <p:spTgt spid="3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1000"/>
                                        <p:tgtEl>
                                          <p:spTgt spid="3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1000"/>
                                        <p:tgtEl>
                                          <p:spTgt spid="3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animEffect filter="fade" transition="in">
                                      <p:cBhvr>
                                        <p:cTn dur="1000"/>
                                        <p:tgtEl>
                                          <p:spTgt spid="3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4" st="4"/>
                                            </p:txEl>
                                          </p:spTgt>
                                        </p:tgtEl>
                                        <p:attrNameLst>
                                          <p:attrName>style.visibility</p:attrName>
                                        </p:attrNameLst>
                                      </p:cBhvr>
                                      <p:to>
                                        <p:strVal val="visible"/>
                                      </p:to>
                                    </p:set>
                                    <p:animEffect filter="fade" transition="in">
                                      <p:cBhvr>
                                        <p:cTn dur="1000"/>
                                        <p:tgtEl>
                                          <p:spTgt spid="3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5" st="5"/>
                                            </p:txEl>
                                          </p:spTgt>
                                        </p:tgtEl>
                                        <p:attrNameLst>
                                          <p:attrName>style.visibility</p:attrName>
                                        </p:attrNameLst>
                                      </p:cBhvr>
                                      <p:to>
                                        <p:strVal val="visible"/>
                                      </p:to>
                                    </p:set>
                                    <p:animEffect filter="fade" transition="in">
                                      <p:cBhvr>
                                        <p:cTn dur="1000"/>
                                        <p:tgtEl>
                                          <p:spTgt spid="3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6" st="6"/>
                                            </p:txEl>
                                          </p:spTgt>
                                        </p:tgtEl>
                                        <p:attrNameLst>
                                          <p:attrName>style.visibility</p:attrName>
                                        </p:attrNameLst>
                                      </p:cBhvr>
                                      <p:to>
                                        <p:strVal val="visible"/>
                                      </p:to>
                                    </p:set>
                                    <p:animEffect filter="fade" transition="in">
                                      <p:cBhvr>
                                        <p:cTn dur="1000"/>
                                        <p:tgtEl>
                                          <p:spTgt spid="3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7" st="7"/>
                                            </p:txEl>
                                          </p:spTgt>
                                        </p:tgtEl>
                                        <p:attrNameLst>
                                          <p:attrName>style.visibility</p:attrName>
                                        </p:attrNameLst>
                                      </p:cBhvr>
                                      <p:to>
                                        <p:strVal val="visible"/>
                                      </p:to>
                                    </p:set>
                                    <p:animEffect filter="fade" transition="in">
                                      <p:cBhvr>
                                        <p:cTn dur="1000"/>
                                        <p:tgtEl>
                                          <p:spTgt spid="3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8" st="8"/>
                                            </p:txEl>
                                          </p:spTgt>
                                        </p:tgtEl>
                                        <p:attrNameLst>
                                          <p:attrName>style.visibility</p:attrName>
                                        </p:attrNameLst>
                                      </p:cBhvr>
                                      <p:to>
                                        <p:strVal val="visible"/>
                                      </p:to>
                                    </p:set>
                                    <p:animEffect filter="fade" transition="in">
                                      <p:cBhvr>
                                        <p:cTn dur="1000"/>
                                        <p:tgtEl>
                                          <p:spTgt spid="3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9" st="9"/>
                                            </p:txEl>
                                          </p:spTgt>
                                        </p:tgtEl>
                                        <p:attrNameLst>
                                          <p:attrName>style.visibility</p:attrName>
                                        </p:attrNameLst>
                                      </p:cBhvr>
                                      <p:to>
                                        <p:strVal val="visible"/>
                                      </p:to>
                                    </p:set>
                                    <p:animEffect filter="fade" transition="in">
                                      <p:cBhvr>
                                        <p:cTn dur="1000"/>
                                        <p:tgtEl>
                                          <p:spTgt spid="39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 Environmental + </a:t>
            </a:r>
            <a:r>
              <a:rPr lang="en"/>
              <a:t>Infrastructural</a:t>
            </a:r>
            <a:r>
              <a:rPr lang="en"/>
              <a:t> Considerations </a:t>
            </a:r>
            <a:endParaRPr/>
          </a:p>
        </p:txBody>
      </p:sp>
      <p:sp>
        <p:nvSpPr>
          <p:cNvPr id="400" name="Google Shape;400;p29"/>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Structural damage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Road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 vegetation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High vegetation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River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Rough Terrain </a:t>
            </a:r>
            <a:endParaRPr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Effect filter="fade" transition="in">
                                      <p:cBhvr>
                                        <p:cTn dur="1000"/>
                                        <p:tgtEl>
                                          <p:spTgt spid="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Effect filter="fade" transition="in">
                                      <p:cBhvr>
                                        <p:cTn dur="1000"/>
                                        <p:tgtEl>
                                          <p:spTgt spid="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Effect filter="fade" transition="in">
                                      <p:cBhvr>
                                        <p:cTn dur="1000"/>
                                        <p:tgtEl>
                                          <p:spTgt spid="4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animEffect filter="fade" transition="in">
                                      <p:cBhvr>
                                        <p:cTn dur="1000"/>
                                        <p:tgtEl>
                                          <p:spTgt spid="4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animEffect filter="fade" transition="in">
                                      <p:cBhvr>
                                        <p:cTn dur="1000"/>
                                        <p:tgtEl>
                                          <p:spTgt spid="4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animEffect filter="fade" transition="in">
                                      <p:cBhvr>
                                        <p:cTn dur="1000"/>
                                        <p:tgtEl>
                                          <p:spTgt spid="40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 Results</a:t>
            </a:r>
            <a:endParaRPr/>
          </a:p>
        </p:txBody>
      </p:sp>
      <p:sp>
        <p:nvSpPr>
          <p:cNvPr id="406" name="Google Shape;406;p30"/>
          <p:cNvSpPr txBox="1"/>
          <p:nvPr>
            <p:ph idx="1" type="body"/>
          </p:nvPr>
        </p:nvSpPr>
        <p:spPr>
          <a:xfrm>
            <a:off x="1303800" y="20053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a:t>
            </a:r>
            <a:r>
              <a:rPr lang="en" sz="1800">
                <a:latin typeface="Times New Roman"/>
                <a:ea typeface="Times New Roman"/>
                <a:cs typeface="Times New Roman"/>
                <a:sym typeface="Times New Roman"/>
              </a:rPr>
              <a:t>esults after training: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407" name="Google Shape;407;p30"/>
          <p:cNvPicPr preferRelativeResize="0"/>
          <p:nvPr/>
        </p:nvPicPr>
        <p:blipFill>
          <a:blip r:embed="rId3">
            <a:alphaModFix/>
          </a:blip>
          <a:stretch>
            <a:fillRect/>
          </a:stretch>
        </p:blipFill>
        <p:spPr>
          <a:xfrm>
            <a:off x="1303800" y="2613175"/>
            <a:ext cx="7030500" cy="959884"/>
          </a:xfrm>
          <a:prstGeom prst="rect">
            <a:avLst/>
          </a:prstGeom>
          <a:noFill/>
          <a:ln>
            <a:noFill/>
          </a:ln>
        </p:spPr>
      </p:pic>
      <p:sp>
        <p:nvSpPr>
          <p:cNvPr id="408" name="Google Shape;408;p30"/>
          <p:cNvSpPr/>
          <p:nvPr/>
        </p:nvSpPr>
        <p:spPr>
          <a:xfrm>
            <a:off x="2561775" y="2532413"/>
            <a:ext cx="11886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521200" y="2532425"/>
            <a:ext cx="10362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3750375" y="2532400"/>
            <a:ext cx="11886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Fbeta Score Explanation</a:t>
            </a:r>
            <a:endParaRPr/>
          </a:p>
        </p:txBody>
      </p:sp>
      <p:sp>
        <p:nvSpPr>
          <p:cNvPr id="416" name="Google Shape;416;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31"/>
          <p:cNvPicPr preferRelativeResize="0"/>
          <p:nvPr/>
        </p:nvPicPr>
        <p:blipFill>
          <a:blip r:embed="rId3">
            <a:alphaModFix/>
          </a:blip>
          <a:stretch>
            <a:fillRect/>
          </a:stretch>
        </p:blipFill>
        <p:spPr>
          <a:xfrm>
            <a:off x="0" y="1392793"/>
            <a:ext cx="9144000" cy="1027814"/>
          </a:xfrm>
          <a:prstGeom prst="rect">
            <a:avLst/>
          </a:prstGeom>
          <a:noFill/>
          <a:ln>
            <a:noFill/>
          </a:ln>
        </p:spPr>
      </p:pic>
      <p:pic>
        <p:nvPicPr>
          <p:cNvPr id="418" name="Google Shape;418;p31"/>
          <p:cNvPicPr preferRelativeResize="0"/>
          <p:nvPr/>
        </p:nvPicPr>
        <p:blipFill>
          <a:blip r:embed="rId4">
            <a:alphaModFix/>
          </a:blip>
          <a:stretch>
            <a:fillRect/>
          </a:stretch>
        </p:blipFill>
        <p:spPr>
          <a:xfrm>
            <a:off x="1013850" y="2882263"/>
            <a:ext cx="5086350" cy="1933575"/>
          </a:xfrm>
          <a:prstGeom prst="rect">
            <a:avLst/>
          </a:prstGeom>
          <a:noFill/>
          <a:ln>
            <a:noFill/>
          </a:ln>
        </p:spPr>
      </p:pic>
      <p:pic>
        <p:nvPicPr>
          <p:cNvPr id="419" name="Google Shape;419;p31"/>
          <p:cNvPicPr preferRelativeResize="0"/>
          <p:nvPr/>
        </p:nvPicPr>
        <p:blipFill>
          <a:blip r:embed="rId5">
            <a:alphaModFix/>
          </a:blip>
          <a:stretch>
            <a:fillRect/>
          </a:stretch>
        </p:blipFill>
        <p:spPr>
          <a:xfrm>
            <a:off x="6199600" y="434663"/>
            <a:ext cx="2944400" cy="3113862"/>
          </a:xfrm>
          <a:prstGeom prst="rect">
            <a:avLst/>
          </a:prstGeom>
          <a:noFill/>
          <a:ln>
            <a:noFill/>
          </a:ln>
        </p:spPr>
      </p:pic>
      <p:sp>
        <p:nvSpPr>
          <p:cNvPr id="420" name="Google Shape;420;p31"/>
          <p:cNvSpPr/>
          <p:nvPr/>
        </p:nvSpPr>
        <p:spPr>
          <a:xfrm>
            <a:off x="7074975" y="580150"/>
            <a:ext cx="474000" cy="212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rot="-5400000">
            <a:off x="3555225" y="983375"/>
            <a:ext cx="474000" cy="141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rot="-5400000">
            <a:off x="4755150" y="1270775"/>
            <a:ext cx="474000" cy="840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rot="-5400000">
            <a:off x="7881375" y="-158625"/>
            <a:ext cx="424800" cy="2037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rot="-5400000">
            <a:off x="5022450" y="2220925"/>
            <a:ext cx="474000" cy="1579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rot="-5400000">
            <a:off x="7054900" y="579075"/>
            <a:ext cx="545400" cy="576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rot="-5400000">
            <a:off x="2009150" y="3845975"/>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rot="-5400000">
            <a:off x="2271550" y="31123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rot="-5400000">
            <a:off x="2483725" y="28537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rot="-5400000">
            <a:off x="2243250" y="35840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rot="-5400000">
            <a:off x="1415000" y="2726400"/>
            <a:ext cx="474000" cy="81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rot="-5400000">
            <a:off x="2688550" y="3084000"/>
            <a:ext cx="311100" cy="35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rot="-5400000">
            <a:off x="5072800" y="2872525"/>
            <a:ext cx="381900" cy="162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rot="-5400000">
            <a:off x="1301750" y="3555525"/>
            <a:ext cx="474000" cy="587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rot="-5400000">
            <a:off x="2476675" y="3803525"/>
            <a:ext cx="311400" cy="381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rot="-5400000">
            <a:off x="5056350" y="3224650"/>
            <a:ext cx="406200" cy="1719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6449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highlight>
                <a:srgbClr val="FF9900"/>
              </a:highlight>
            </a:endParaRPr>
          </a:p>
        </p:txBody>
      </p:sp>
      <p:sp>
        <p:nvSpPr>
          <p:cNvPr id="286" name="Google Shape;286;p14"/>
          <p:cNvSpPr txBox="1"/>
          <p:nvPr>
            <p:ph idx="1" type="body"/>
          </p:nvPr>
        </p:nvSpPr>
        <p:spPr>
          <a:xfrm>
            <a:off x="1303800" y="1454275"/>
            <a:ext cx="7030500" cy="307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Background</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Alarming stats.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Introducing Civil Air Patrol (CAP)</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Motivation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Proposal → A.I. solution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Convolutional Neural Networks (CNN)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Web application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Retrain feature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Avenues for improvement</a:t>
            </a:r>
            <a:endParaRPr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Effect filter="fade" transition="in">
                                      <p:cBhvr>
                                        <p:cTn dur="1000"/>
                                        <p:tgtEl>
                                          <p:spTgt spid="2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Effect filter="fade" transition="in">
                                      <p:cBhvr>
                                        <p:cTn dur="1000"/>
                                        <p:tgtEl>
                                          <p:spTgt spid="2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7" st="7"/>
                                            </p:txEl>
                                          </p:spTgt>
                                        </p:tgtEl>
                                        <p:attrNameLst>
                                          <p:attrName>style.visibility</p:attrName>
                                        </p:attrNameLst>
                                      </p:cBhvr>
                                      <p:to>
                                        <p:strVal val="visible"/>
                                      </p:to>
                                    </p:set>
                                    <p:animEffect filter="fade" transition="in">
                                      <p:cBhvr>
                                        <p:cTn dur="1000"/>
                                        <p:tgtEl>
                                          <p:spTgt spid="2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8" st="8"/>
                                            </p:txEl>
                                          </p:spTgt>
                                        </p:tgtEl>
                                        <p:attrNameLst>
                                          <p:attrName>style.visibility</p:attrName>
                                        </p:attrNameLst>
                                      </p:cBhvr>
                                      <p:to>
                                        <p:strVal val="visible"/>
                                      </p:to>
                                    </p:set>
                                    <p:animEffect filter="fade" transition="in">
                                      <p:cBhvr>
                                        <p:cTn dur="1000"/>
                                        <p:tgtEl>
                                          <p:spTgt spid="2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a:t>
            </a:r>
            <a:endParaRPr/>
          </a:p>
        </p:txBody>
      </p:sp>
      <p:sp>
        <p:nvSpPr>
          <p:cNvPr id="441" name="Google Shape;441;p32"/>
          <p:cNvSpPr txBox="1"/>
          <p:nvPr>
            <p:ph idx="1" type="body"/>
          </p:nvPr>
        </p:nvSpPr>
        <p:spPr>
          <a:xfrm>
            <a:off x="526850" y="147710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User interaction (CAP/normal)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Retrain (user input)</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Director (accessible web app dev.)</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Streamlit</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Features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Link</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Photo upload</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annotations</a:t>
            </a:r>
            <a:endParaRPr sz="1800">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800">
              <a:solidFill>
                <a:srgbClr val="000000"/>
              </a:solidFill>
              <a:highlight>
                <a:srgbClr val="FF9900"/>
              </a:highlight>
              <a:latin typeface="Times New Roman"/>
              <a:ea typeface="Times New Roman"/>
              <a:cs typeface="Times New Roman"/>
              <a:sym typeface="Times New Roman"/>
            </a:endParaRPr>
          </a:p>
        </p:txBody>
      </p:sp>
      <p:pic>
        <p:nvPicPr>
          <p:cNvPr id="442" name="Google Shape;442;p32"/>
          <p:cNvPicPr preferRelativeResize="0"/>
          <p:nvPr/>
        </p:nvPicPr>
        <p:blipFill>
          <a:blip r:embed="rId3">
            <a:alphaModFix/>
          </a:blip>
          <a:stretch>
            <a:fillRect/>
          </a:stretch>
        </p:blipFill>
        <p:spPr>
          <a:xfrm>
            <a:off x="4870400" y="0"/>
            <a:ext cx="4273600" cy="5143500"/>
          </a:xfrm>
          <a:prstGeom prst="rect">
            <a:avLst/>
          </a:prstGeom>
          <a:noFill/>
          <a:ln>
            <a:noFill/>
          </a:ln>
        </p:spPr>
      </p:pic>
      <p:sp>
        <p:nvSpPr>
          <p:cNvPr id="443" name="Google Shape;443;p32"/>
          <p:cNvSpPr/>
          <p:nvPr/>
        </p:nvSpPr>
        <p:spPr>
          <a:xfrm>
            <a:off x="4781575" y="4415400"/>
            <a:ext cx="4314000" cy="59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4572000" y="4905275"/>
            <a:ext cx="1490100" cy="2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1000"/>
                                        <p:tgtEl>
                                          <p:spTgt spid="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Effect filter="fade" transition="in">
                                      <p:cBhvr>
                                        <p:cTn dur="1000"/>
                                        <p:tgtEl>
                                          <p:spTgt spid="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Effect filter="fade" transition="in">
                                      <p:cBhvr>
                                        <p:cTn dur="1000"/>
                                        <p:tgtEl>
                                          <p:spTgt spid="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Effect filter="fade" transition="in">
                                      <p:cBhvr>
                                        <p:cTn dur="1000"/>
                                        <p:tgtEl>
                                          <p:spTgt spid="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animEffect filter="fade" transition="in">
                                      <p:cBhvr>
                                        <p:cTn dur="1000"/>
                                        <p:tgtEl>
                                          <p:spTgt spid="4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5" st="5"/>
                                            </p:txEl>
                                          </p:spTgt>
                                        </p:tgtEl>
                                        <p:attrNameLst>
                                          <p:attrName>style.visibility</p:attrName>
                                        </p:attrNameLst>
                                      </p:cBhvr>
                                      <p:to>
                                        <p:strVal val="visible"/>
                                      </p:to>
                                    </p:set>
                                    <p:animEffect filter="fade" transition="in">
                                      <p:cBhvr>
                                        <p:cTn dur="1000"/>
                                        <p:tgtEl>
                                          <p:spTgt spid="4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6" st="6"/>
                                            </p:txEl>
                                          </p:spTgt>
                                        </p:tgtEl>
                                        <p:attrNameLst>
                                          <p:attrName>style.visibility</p:attrName>
                                        </p:attrNameLst>
                                      </p:cBhvr>
                                      <p:to>
                                        <p:strVal val="visible"/>
                                      </p:to>
                                    </p:set>
                                    <p:animEffect filter="fade" transition="in">
                                      <p:cBhvr>
                                        <p:cTn dur="1000"/>
                                        <p:tgtEl>
                                          <p:spTgt spid="4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7" st="7"/>
                                            </p:txEl>
                                          </p:spTgt>
                                        </p:tgtEl>
                                        <p:attrNameLst>
                                          <p:attrName>style.visibility</p:attrName>
                                        </p:attrNameLst>
                                      </p:cBhvr>
                                      <p:to>
                                        <p:strVal val="visible"/>
                                      </p:to>
                                    </p:set>
                                    <p:animEffect filter="fade" transition="in">
                                      <p:cBhvr>
                                        <p:cTn dur="1000"/>
                                        <p:tgtEl>
                                          <p:spTgt spid="4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8" st="8"/>
                                            </p:txEl>
                                          </p:spTgt>
                                        </p:tgtEl>
                                        <p:attrNameLst>
                                          <p:attrName>style.visibility</p:attrName>
                                        </p:attrNameLst>
                                      </p:cBhvr>
                                      <p:to>
                                        <p:strVal val="visible"/>
                                      </p:to>
                                    </p:set>
                                    <p:animEffect filter="fade" transition="in">
                                      <p:cBhvr>
                                        <p:cTn dur="1000"/>
                                        <p:tgtEl>
                                          <p:spTgt spid="44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9" st="9"/>
                                            </p:txEl>
                                          </p:spTgt>
                                        </p:tgtEl>
                                        <p:attrNameLst>
                                          <p:attrName>style.visibility</p:attrName>
                                        </p:attrNameLst>
                                      </p:cBhvr>
                                      <p:to>
                                        <p:strVal val="visible"/>
                                      </p:to>
                                    </p:set>
                                    <p:animEffect filter="fade" transition="in">
                                      <p:cBhvr>
                                        <p:cTn dur="1000"/>
                                        <p:tgtEl>
                                          <p:spTgt spid="44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0" st="10"/>
                                            </p:txEl>
                                          </p:spTgt>
                                        </p:tgtEl>
                                        <p:attrNameLst>
                                          <p:attrName>style.visibility</p:attrName>
                                        </p:attrNameLst>
                                      </p:cBhvr>
                                      <p:to>
                                        <p:strVal val="visible"/>
                                      </p:to>
                                    </p:set>
                                    <p:animEffect filter="fade" transition="in">
                                      <p:cBhvr>
                                        <p:cTn dur="1000"/>
                                        <p:tgtEl>
                                          <p:spTgt spid="44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1" st="11"/>
                                            </p:txEl>
                                          </p:spTgt>
                                        </p:tgtEl>
                                        <p:attrNameLst>
                                          <p:attrName>style.visibility</p:attrName>
                                        </p:attrNameLst>
                                      </p:cBhvr>
                                      <p:to>
                                        <p:strVal val="visible"/>
                                      </p:to>
                                    </p:set>
                                    <p:animEffect filter="fade" transition="in">
                                      <p:cBhvr>
                                        <p:cTn dur="1000"/>
                                        <p:tgtEl>
                                          <p:spTgt spid="44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0" name="Google Shape;450;p33"/>
          <p:cNvPicPr preferRelativeResize="0"/>
          <p:nvPr/>
        </p:nvPicPr>
        <p:blipFill>
          <a:blip r:embed="rId3">
            <a:alphaModFix/>
          </a:blip>
          <a:stretch>
            <a:fillRect/>
          </a:stretch>
        </p:blipFill>
        <p:spPr>
          <a:xfrm>
            <a:off x="158750" y="304388"/>
            <a:ext cx="1927003" cy="307050"/>
          </a:xfrm>
          <a:prstGeom prst="rect">
            <a:avLst/>
          </a:prstGeom>
          <a:noFill/>
          <a:ln>
            <a:noFill/>
          </a:ln>
        </p:spPr>
      </p:pic>
      <p:pic>
        <p:nvPicPr>
          <p:cNvPr id="451" name="Google Shape;451;p33"/>
          <p:cNvPicPr preferRelativeResize="0"/>
          <p:nvPr/>
        </p:nvPicPr>
        <p:blipFill>
          <a:blip r:embed="rId4">
            <a:alphaModFix/>
          </a:blip>
          <a:stretch>
            <a:fillRect/>
          </a:stretch>
        </p:blipFill>
        <p:spPr>
          <a:xfrm>
            <a:off x="0" y="3764254"/>
            <a:ext cx="9143999" cy="898192"/>
          </a:xfrm>
          <a:prstGeom prst="rect">
            <a:avLst/>
          </a:prstGeom>
          <a:noFill/>
          <a:ln>
            <a:noFill/>
          </a:ln>
        </p:spPr>
      </p:pic>
      <p:pic>
        <p:nvPicPr>
          <p:cNvPr id="452" name="Google Shape;452;p33"/>
          <p:cNvPicPr preferRelativeResize="0"/>
          <p:nvPr/>
        </p:nvPicPr>
        <p:blipFill>
          <a:blip r:embed="rId5">
            <a:alphaModFix/>
          </a:blip>
          <a:stretch>
            <a:fillRect/>
          </a:stretch>
        </p:blipFill>
        <p:spPr>
          <a:xfrm>
            <a:off x="0" y="611425"/>
            <a:ext cx="9144000" cy="3152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9" name="Google Shape;459;p34"/>
          <p:cNvPicPr preferRelativeResize="0"/>
          <p:nvPr/>
        </p:nvPicPr>
        <p:blipFill>
          <a:blip r:embed="rId3">
            <a:alphaModFix/>
          </a:blip>
          <a:stretch>
            <a:fillRect/>
          </a:stretch>
        </p:blipFill>
        <p:spPr>
          <a:xfrm>
            <a:off x="0" y="0"/>
            <a:ext cx="9296400" cy="5143500"/>
          </a:xfrm>
          <a:prstGeom prst="rect">
            <a:avLst/>
          </a:prstGeom>
          <a:noFill/>
          <a:ln>
            <a:noFill/>
          </a:ln>
        </p:spPr>
      </p:pic>
      <p:sp>
        <p:nvSpPr>
          <p:cNvPr id="460" name="Google Shape;460;p34"/>
          <p:cNvSpPr/>
          <p:nvPr/>
        </p:nvSpPr>
        <p:spPr>
          <a:xfrm>
            <a:off x="1284275" y="204800"/>
            <a:ext cx="2481300" cy="3651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35"/>
          <p:cNvSpPr txBox="1"/>
          <p:nvPr>
            <p:ph type="title"/>
          </p:nvPr>
        </p:nvSpPr>
        <p:spPr>
          <a:xfrm>
            <a:off x="1303800" y="4924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Retrain</a:t>
            </a:r>
            <a:endParaRPr>
              <a:highlight>
                <a:srgbClr val="FF9900"/>
              </a:highlight>
            </a:endParaRPr>
          </a:p>
        </p:txBody>
      </p:sp>
      <p:sp>
        <p:nvSpPr>
          <p:cNvPr id="466" name="Google Shape;466;p35"/>
          <p:cNvSpPr txBox="1"/>
          <p:nvPr>
            <p:ph idx="1" type="body"/>
          </p:nvPr>
        </p:nvSpPr>
        <p:spPr>
          <a:xfrm>
            <a:off x="1303800" y="11568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a:t>
            </a:r>
            <a:r>
              <a:rPr lang="en" sz="1800">
                <a:solidFill>
                  <a:srgbClr val="000000"/>
                </a:solidFill>
                <a:latin typeface="Times New Roman"/>
                <a:ea typeface="Times New Roman"/>
                <a:cs typeface="Times New Roman"/>
                <a:sym typeface="Times New Roman"/>
              </a:rPr>
              <a:t>efine accuracy of NN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Adapt to new looks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Method: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Send user generated labels and images to a server (currently my computer)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Daily retrain of the NN</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t>
            </a:r>
            <a:r>
              <a:rPr lang="en" sz="1800">
                <a:solidFill>
                  <a:srgbClr val="000000"/>
                </a:solidFill>
                <a:latin typeface="Times New Roman"/>
                <a:ea typeface="Times New Roman"/>
                <a:cs typeface="Times New Roman"/>
                <a:sym typeface="Times New Roman"/>
              </a:rPr>
              <a:t>reserve the highest </a:t>
            </a:r>
            <a:r>
              <a:rPr lang="en" sz="1800">
                <a:solidFill>
                  <a:srgbClr val="000000"/>
                </a:solidFill>
                <a:latin typeface="Times New Roman"/>
                <a:ea typeface="Times New Roman"/>
                <a:cs typeface="Times New Roman"/>
                <a:sym typeface="Times New Roman"/>
              </a:rPr>
              <a:t>accuracy</a:t>
            </a:r>
            <a:r>
              <a:rPr lang="en" sz="1800">
                <a:solidFill>
                  <a:srgbClr val="000000"/>
                </a:solidFill>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version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Flaws: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Relies on user accuracy</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Long-term changes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Currently </a:t>
            </a:r>
            <a:r>
              <a:rPr lang="en" sz="1800">
                <a:solidFill>
                  <a:srgbClr val="000000"/>
                </a:solidFill>
                <a:latin typeface="Times New Roman"/>
                <a:ea typeface="Times New Roman"/>
                <a:cs typeface="Times New Roman"/>
                <a:sym typeface="Times New Roman"/>
              </a:rPr>
              <a:t>unreliable implementation</a:t>
            </a:r>
            <a:endParaRPr sz="18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1000"/>
                                        <p:tgtEl>
                                          <p:spTgt spid="4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1000"/>
                                        <p:tgtEl>
                                          <p:spTgt spid="4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animEffect filter="fade" transition="in">
                                      <p:cBhvr>
                                        <p:cTn dur="1000"/>
                                        <p:tgtEl>
                                          <p:spTgt spid="4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animEffect filter="fade" transition="in">
                                      <p:cBhvr>
                                        <p:cTn dur="1000"/>
                                        <p:tgtEl>
                                          <p:spTgt spid="4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7" st="7"/>
                                            </p:txEl>
                                          </p:spTgt>
                                        </p:tgtEl>
                                        <p:attrNameLst>
                                          <p:attrName>style.visibility</p:attrName>
                                        </p:attrNameLst>
                                      </p:cBhvr>
                                      <p:to>
                                        <p:strVal val="visible"/>
                                      </p:to>
                                    </p:set>
                                    <p:animEffect filter="fade" transition="in">
                                      <p:cBhvr>
                                        <p:cTn dur="1000"/>
                                        <p:tgtEl>
                                          <p:spTgt spid="4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8" st="8"/>
                                            </p:txEl>
                                          </p:spTgt>
                                        </p:tgtEl>
                                        <p:attrNameLst>
                                          <p:attrName>style.visibility</p:attrName>
                                        </p:attrNameLst>
                                      </p:cBhvr>
                                      <p:to>
                                        <p:strVal val="visible"/>
                                      </p:to>
                                    </p:set>
                                    <p:animEffect filter="fade" transition="in">
                                      <p:cBhvr>
                                        <p:cTn dur="1000"/>
                                        <p:tgtEl>
                                          <p:spTgt spid="46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9" st="9"/>
                                            </p:txEl>
                                          </p:spTgt>
                                        </p:tgtEl>
                                        <p:attrNameLst>
                                          <p:attrName>style.visibility</p:attrName>
                                        </p:attrNameLst>
                                      </p:cBhvr>
                                      <p:to>
                                        <p:strVal val="visible"/>
                                      </p:to>
                                    </p:set>
                                    <p:animEffect filter="fade" transition="in">
                                      <p:cBhvr>
                                        <p:cTn dur="1000"/>
                                        <p:tgtEl>
                                          <p:spTgt spid="46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0" st="10"/>
                                            </p:txEl>
                                          </p:spTgt>
                                        </p:tgtEl>
                                        <p:attrNameLst>
                                          <p:attrName>style.visibility</p:attrName>
                                        </p:attrNameLst>
                                      </p:cBhvr>
                                      <p:to>
                                        <p:strVal val="visible"/>
                                      </p:to>
                                    </p:set>
                                    <p:animEffect filter="fade" transition="in">
                                      <p:cBhvr>
                                        <p:cTn dur="1000"/>
                                        <p:tgtEl>
                                          <p:spTgt spid="46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0" name="Shape 470"/>
        <p:cNvGrpSpPr/>
        <p:nvPr/>
      </p:nvGrpSpPr>
      <p:grpSpPr>
        <a:xfrm>
          <a:off x="0" y="0"/>
          <a:ext cx="0" cy="0"/>
          <a:chOff x="0" y="0"/>
          <a:chExt cx="0" cy="0"/>
        </a:xfrm>
      </p:grpSpPr>
      <p:pic>
        <p:nvPicPr>
          <p:cNvPr id="471" name="Google Shape;471;p36"/>
          <p:cNvPicPr preferRelativeResize="0"/>
          <p:nvPr/>
        </p:nvPicPr>
        <p:blipFill>
          <a:blip r:embed="rId4">
            <a:alphaModFix/>
          </a:blip>
          <a:stretch>
            <a:fillRect/>
          </a:stretch>
        </p:blipFill>
        <p:spPr>
          <a:xfrm>
            <a:off x="152400" y="286050"/>
            <a:ext cx="8839199" cy="396806"/>
          </a:xfrm>
          <a:prstGeom prst="rect">
            <a:avLst/>
          </a:prstGeom>
          <a:noFill/>
          <a:ln>
            <a:noFill/>
          </a:ln>
        </p:spPr>
      </p:pic>
      <p:pic>
        <p:nvPicPr>
          <p:cNvPr id="472" name="Google Shape;472;p36"/>
          <p:cNvPicPr preferRelativeResize="0"/>
          <p:nvPr/>
        </p:nvPicPr>
        <p:blipFill>
          <a:blip r:embed="rId5">
            <a:alphaModFix/>
          </a:blip>
          <a:stretch>
            <a:fillRect/>
          </a:stretch>
        </p:blipFill>
        <p:spPr>
          <a:xfrm>
            <a:off x="152400" y="1114956"/>
            <a:ext cx="8839199" cy="424172"/>
          </a:xfrm>
          <a:prstGeom prst="rect">
            <a:avLst/>
          </a:prstGeom>
          <a:noFill/>
          <a:ln>
            <a:noFill/>
          </a:ln>
        </p:spPr>
      </p:pic>
      <p:pic>
        <p:nvPicPr>
          <p:cNvPr id="473" name="Google Shape;473;p36"/>
          <p:cNvPicPr preferRelativeResize="0"/>
          <p:nvPr/>
        </p:nvPicPr>
        <p:blipFill>
          <a:blip r:embed="rId6">
            <a:alphaModFix/>
          </a:blip>
          <a:stretch>
            <a:fillRect/>
          </a:stretch>
        </p:blipFill>
        <p:spPr>
          <a:xfrm>
            <a:off x="152400" y="1971228"/>
            <a:ext cx="8839199" cy="666720"/>
          </a:xfrm>
          <a:prstGeom prst="rect">
            <a:avLst/>
          </a:prstGeom>
          <a:noFill/>
          <a:ln>
            <a:noFill/>
          </a:ln>
        </p:spPr>
      </p:pic>
      <p:pic>
        <p:nvPicPr>
          <p:cNvPr id="474" name="Google Shape;474;p36"/>
          <p:cNvPicPr preferRelativeResize="0"/>
          <p:nvPr/>
        </p:nvPicPr>
        <p:blipFill>
          <a:blip r:embed="rId7">
            <a:alphaModFix/>
          </a:blip>
          <a:stretch>
            <a:fillRect/>
          </a:stretch>
        </p:blipFill>
        <p:spPr>
          <a:xfrm>
            <a:off x="152400" y="3070048"/>
            <a:ext cx="8839200" cy="635766"/>
          </a:xfrm>
          <a:prstGeom prst="rect">
            <a:avLst/>
          </a:prstGeom>
          <a:noFill/>
          <a:ln>
            <a:noFill/>
          </a:ln>
        </p:spPr>
      </p:pic>
      <p:pic>
        <p:nvPicPr>
          <p:cNvPr id="475" name="Google Shape;475;p36"/>
          <p:cNvPicPr preferRelativeResize="0"/>
          <p:nvPr/>
        </p:nvPicPr>
        <p:blipFill>
          <a:blip r:embed="rId8">
            <a:alphaModFix/>
          </a:blip>
          <a:stretch>
            <a:fillRect/>
          </a:stretch>
        </p:blipFill>
        <p:spPr>
          <a:xfrm>
            <a:off x="152400" y="4137915"/>
            <a:ext cx="8839196" cy="644096"/>
          </a:xfrm>
          <a:prstGeom prst="rect">
            <a:avLst/>
          </a:prstGeom>
          <a:noFill/>
          <a:ln>
            <a:noFill/>
          </a:ln>
        </p:spPr>
      </p:pic>
      <p:sp>
        <p:nvSpPr>
          <p:cNvPr id="476" name="Google Shape;476;p36"/>
          <p:cNvSpPr/>
          <p:nvPr/>
        </p:nvSpPr>
        <p:spPr>
          <a:xfrm>
            <a:off x="145925" y="741725"/>
            <a:ext cx="2541300" cy="37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Avenues for Improvement</a:t>
            </a:r>
            <a:endParaRPr/>
          </a:p>
        </p:txBody>
      </p:sp>
      <p:sp>
        <p:nvSpPr>
          <p:cNvPr id="482" name="Google Shape;482;p37"/>
          <p:cNvSpPr txBox="1"/>
          <p:nvPr>
            <p:ph idx="1" type="body"/>
          </p:nvPr>
        </p:nvSpPr>
        <p:spPr>
          <a:xfrm>
            <a:off x="1303800" y="11940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Future of this project?</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JOIN the effort!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Potential avenues: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Severity ra</a:t>
            </a:r>
            <a:r>
              <a:rPr lang="en" sz="1800">
                <a:latin typeface="Times New Roman"/>
                <a:ea typeface="Times New Roman"/>
                <a:cs typeface="Times New Roman"/>
                <a:sym typeface="Times New Roman"/>
              </a:rPr>
              <a:t>ting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Efficient escape routes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Creation of optimal datasets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People detection (search &amp; rescue)</a:t>
            </a:r>
            <a:endParaRPr sz="1800">
              <a:highlight>
                <a:srgbClr val="FF9900"/>
              </a:highlight>
              <a:latin typeface="Times New Roman"/>
              <a:ea typeface="Times New Roman"/>
              <a:cs typeface="Times New Roman"/>
              <a:sym typeface="Times New Roman"/>
            </a:endParaRPr>
          </a:p>
        </p:txBody>
      </p:sp>
      <p:pic>
        <p:nvPicPr>
          <p:cNvPr id="483" name="Google Shape;483;p37"/>
          <p:cNvPicPr preferRelativeResize="0"/>
          <p:nvPr/>
        </p:nvPicPr>
        <p:blipFill>
          <a:blip r:embed="rId3">
            <a:alphaModFix/>
          </a:blip>
          <a:stretch>
            <a:fillRect/>
          </a:stretch>
        </p:blipFill>
        <p:spPr>
          <a:xfrm>
            <a:off x="5326100" y="1194025"/>
            <a:ext cx="3817900" cy="179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0" st="0"/>
                                            </p:txEl>
                                          </p:spTgt>
                                        </p:tgtEl>
                                        <p:attrNameLst>
                                          <p:attrName>style.visibility</p:attrName>
                                        </p:attrNameLst>
                                      </p:cBhvr>
                                      <p:to>
                                        <p:strVal val="visible"/>
                                      </p:to>
                                    </p:set>
                                    <p:animEffect filter="fade" transition="in">
                                      <p:cBhvr>
                                        <p:cTn dur="1000"/>
                                        <p:tgtEl>
                                          <p:spTgt spid="4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1" st="1"/>
                                            </p:txEl>
                                          </p:spTgt>
                                        </p:tgtEl>
                                        <p:attrNameLst>
                                          <p:attrName>style.visibility</p:attrName>
                                        </p:attrNameLst>
                                      </p:cBhvr>
                                      <p:to>
                                        <p:strVal val="visible"/>
                                      </p:to>
                                    </p:set>
                                    <p:animEffect filter="fade" transition="in">
                                      <p:cBhvr>
                                        <p:cTn dur="1000"/>
                                        <p:tgtEl>
                                          <p:spTgt spid="4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2" st="2"/>
                                            </p:txEl>
                                          </p:spTgt>
                                        </p:tgtEl>
                                        <p:attrNameLst>
                                          <p:attrName>style.visibility</p:attrName>
                                        </p:attrNameLst>
                                      </p:cBhvr>
                                      <p:to>
                                        <p:strVal val="visible"/>
                                      </p:to>
                                    </p:set>
                                    <p:animEffect filter="fade" transition="in">
                                      <p:cBhvr>
                                        <p:cTn dur="1000"/>
                                        <p:tgtEl>
                                          <p:spTgt spid="4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3" st="3"/>
                                            </p:txEl>
                                          </p:spTgt>
                                        </p:tgtEl>
                                        <p:attrNameLst>
                                          <p:attrName>style.visibility</p:attrName>
                                        </p:attrNameLst>
                                      </p:cBhvr>
                                      <p:to>
                                        <p:strVal val="visible"/>
                                      </p:to>
                                    </p:set>
                                    <p:animEffect filter="fade" transition="in">
                                      <p:cBhvr>
                                        <p:cTn dur="1000"/>
                                        <p:tgtEl>
                                          <p:spTgt spid="4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4" st="4"/>
                                            </p:txEl>
                                          </p:spTgt>
                                        </p:tgtEl>
                                        <p:attrNameLst>
                                          <p:attrName>style.visibility</p:attrName>
                                        </p:attrNameLst>
                                      </p:cBhvr>
                                      <p:to>
                                        <p:strVal val="visible"/>
                                      </p:to>
                                    </p:set>
                                    <p:animEffect filter="fade" transition="in">
                                      <p:cBhvr>
                                        <p:cTn dur="1000"/>
                                        <p:tgtEl>
                                          <p:spTgt spid="4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5" st="5"/>
                                            </p:txEl>
                                          </p:spTgt>
                                        </p:tgtEl>
                                        <p:attrNameLst>
                                          <p:attrName>style.visibility</p:attrName>
                                        </p:attrNameLst>
                                      </p:cBhvr>
                                      <p:to>
                                        <p:strVal val="visible"/>
                                      </p:to>
                                    </p:set>
                                    <p:animEffect filter="fade" transition="in">
                                      <p:cBhvr>
                                        <p:cTn dur="1000"/>
                                        <p:tgtEl>
                                          <p:spTgt spid="4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6" st="6"/>
                                            </p:txEl>
                                          </p:spTgt>
                                        </p:tgtEl>
                                        <p:attrNameLst>
                                          <p:attrName>style.visibility</p:attrName>
                                        </p:attrNameLst>
                                      </p:cBhvr>
                                      <p:to>
                                        <p:strVal val="visible"/>
                                      </p:to>
                                    </p:set>
                                    <p:animEffect filter="fade" transition="in">
                                      <p:cBhvr>
                                        <p:cTn dur="1000"/>
                                        <p:tgtEl>
                                          <p:spTgt spid="4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89" name="Google Shape;489;p38"/>
          <p:cNvSpPr txBox="1"/>
          <p:nvPr>
            <p:ph idx="1" type="body"/>
          </p:nvPr>
        </p:nvSpPr>
        <p:spPr>
          <a:xfrm>
            <a:off x="1265875" y="13452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Directors Mr. White and Dr. Gabor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Remote Sensing for Disaster Response course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Other TJ peers involved with feedback</a:t>
            </a:r>
            <a:endParaRPr sz="1800">
              <a:highlight>
                <a:srgbClr val="FF9900"/>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10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10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1000"/>
                                        <p:tgtEl>
                                          <p:spTgt spid="4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95" name="Google Shape;495;p39"/>
          <p:cNvSpPr txBox="1"/>
          <p:nvPr>
            <p:ph idx="1" type="body"/>
          </p:nvPr>
        </p:nvSpPr>
        <p:spPr>
          <a:xfrm>
            <a:off x="1056750" y="1300950"/>
            <a:ext cx="7030500" cy="25416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References</a:t>
            </a:r>
            <a:endParaRPr sz="11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AllGov. (2016). Federal Emergency Management Agency (FEMA). Retrieved January 24, 2020, from http://www.allgov.com/ website: http://www.allgov.com/departments/department-of-homeland-security/federal-emergency-management-agency-fema?agencyid=7345</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Associated Press. (2018, October 15). </a:t>
            </a:r>
            <a:r>
              <a:rPr i="1" lang="en" sz="1200">
                <a:solidFill>
                  <a:srgbClr val="000000"/>
                </a:solidFill>
                <a:latin typeface="Times New Roman"/>
                <a:ea typeface="Times New Roman"/>
                <a:cs typeface="Times New Roman"/>
                <a:sym typeface="Times New Roman"/>
              </a:rPr>
              <a:t>United Nations Report Says 1.3 Million Killed by Natural Disasters in Last 20 Years as Costs of Climate Disasters Rise Dramatically</a:t>
            </a:r>
            <a:r>
              <a:rPr lang="en" sz="1200">
                <a:solidFill>
                  <a:srgbClr val="000000"/>
                </a:solidFill>
                <a:latin typeface="Times New Roman"/>
                <a:ea typeface="Times New Roman"/>
                <a:cs typeface="Times New Roman"/>
                <a:sym typeface="Times New Roman"/>
              </a:rPr>
              <a:t> [Press release]. Retrieved from https://weather.com/science/environment/news/2018-10-15-united-nations-earthquakes-tsunamis-climate-disasters#3</a:t>
            </a:r>
            <a:endParaRPr sz="10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01" name="Google Shape;501;p40"/>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Civil Air Patrol. (n.d.). WHO WE ARE. Retrieved January 24, 2020, from https://www.gocivilairpatrol.com/ website: https://www.gocivilairpatrol.com/about/who-we-are</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FEMA HQTV. (2019, October 24). </a:t>
            </a:r>
            <a:r>
              <a:rPr i="1" lang="en" sz="1200">
                <a:solidFill>
                  <a:srgbClr val="000000"/>
                </a:solidFill>
                <a:latin typeface="Times New Roman"/>
                <a:ea typeface="Times New Roman"/>
                <a:cs typeface="Times New Roman"/>
                <a:sym typeface="Times New Roman"/>
              </a:rPr>
              <a:t>FEMA Logo (Blue)</a:t>
            </a:r>
            <a:r>
              <a:rPr lang="en" sz="1200">
                <a:solidFill>
                  <a:srgbClr val="000000"/>
                </a:solidFill>
                <a:latin typeface="Times New Roman"/>
                <a:ea typeface="Times New Roman"/>
                <a:cs typeface="Times New Roman"/>
                <a:sym typeface="Times New Roman"/>
              </a:rPr>
              <a:t> [Image]. Retrieved from https://www.fema.gov/media-library/assets/images/183891</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Hui, J. (2018, March 6). mAP (mean Average Precision) for Object Detection. Retrieved April 6, 2020, from https://medium.com/@jonathan_hui/map-mean-average-precision-for-object-detection-45c121a31173</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Milman, O. (2018, October 16). From Harvey to Michael: how America's year of major hurricanes unfolded. </a:t>
            </a:r>
            <a:r>
              <a:rPr i="1" lang="en" sz="1200">
                <a:solidFill>
                  <a:srgbClr val="000000"/>
                </a:solidFill>
                <a:latin typeface="Times New Roman"/>
                <a:ea typeface="Times New Roman"/>
                <a:cs typeface="Times New Roman"/>
                <a:sym typeface="Times New Roman"/>
              </a:rPr>
              <a:t>The Guardian</a:t>
            </a:r>
            <a:r>
              <a:rPr lang="en" sz="1200">
                <a:solidFill>
                  <a:srgbClr val="000000"/>
                </a:solidFill>
                <a:latin typeface="Times New Roman"/>
                <a:ea typeface="Times New Roman"/>
                <a:cs typeface="Times New Roman"/>
                <a:sym typeface="Times New Roman"/>
              </a:rPr>
              <a:t>. Retrieved from https://www.theguardian.com/world/2018/oct/15/us-year-of-hurricanes-extreme-michael-irma-florence</a:t>
            </a:r>
            <a:endParaRPr sz="10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07" name="Google Shape;507;p41"/>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Penven, M. D. (2012, November 9). NC Wing, CAP Completes First Wave of Aerial Photo Missions. Retrieved February 3, 2020, from Civil Air Patrol, North Carolina Wing website: https://www.ncwgcap.org/index.cfm?fuseaction=article.display&amp;articleID=359&amp;page=1</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Phung, V. H., &amp; Rhee, E. J. (2019, October 23). [schematic diagram of a basic convolutional neural network (CNN) architecture]. Retrieved from https://www.researchgate.net/figure/Schematic-diagram-of-a-basic-convolutional-neural-network-CNN-architecture-26_fig1_336805909</a:t>
            </a:r>
            <a:endParaRPr sz="1000">
              <a:solidFill>
                <a:srgbClr val="000000"/>
              </a:solidFill>
              <a:latin typeface="Calibri"/>
              <a:ea typeface="Calibri"/>
              <a:cs typeface="Calibri"/>
              <a:sym typeface="Calibri"/>
            </a:endParaRPr>
          </a:p>
          <a:p>
            <a:pPr indent="0" lvl="0" marL="0" rtl="0" algn="l">
              <a:spcBef>
                <a:spcPts val="0"/>
              </a:spcBef>
              <a:spcAft>
                <a:spcPts val="160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Alarming Stats for Past 20 Years </a:t>
            </a:r>
            <a:endParaRPr/>
          </a:p>
        </p:txBody>
      </p:sp>
      <p:sp>
        <p:nvSpPr>
          <p:cNvPr id="292" name="Google Shape;292;p15"/>
          <p:cNvSpPr txBox="1"/>
          <p:nvPr>
            <p:ph idx="1" type="body"/>
          </p:nvPr>
        </p:nvSpPr>
        <p:spPr>
          <a:xfrm>
            <a:off x="1303800" y="803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Char char="●"/>
            </a:pPr>
            <a:r>
              <a:rPr b="1" lang="en" sz="1800" u="sng">
                <a:latin typeface="Times New Roman"/>
                <a:ea typeface="Times New Roman"/>
                <a:cs typeface="Times New Roman"/>
                <a:sym typeface="Times New Roman"/>
              </a:rPr>
              <a:t>4,400,000,000</a:t>
            </a:r>
            <a:r>
              <a:rPr lang="en" sz="1800">
                <a:latin typeface="Times New Roman"/>
                <a:ea typeface="Times New Roman"/>
                <a:cs typeface="Times New Roman"/>
                <a:sym typeface="Times New Roman"/>
              </a:rPr>
              <a:t> impacted</a:t>
            </a:r>
            <a:endParaRPr sz="1800">
              <a:latin typeface="Times New Roman"/>
              <a:ea typeface="Times New Roman"/>
              <a:cs typeface="Times New Roman"/>
              <a:sym typeface="Times New Roman"/>
            </a:endParaRPr>
          </a:p>
          <a:p>
            <a:pPr indent="0" lvl="0" marL="457200" rtl="0" algn="l">
              <a:spcBef>
                <a:spcPts val="1600"/>
              </a:spcBef>
              <a:spcAft>
                <a:spcPts val="0"/>
              </a:spcAft>
              <a:buNone/>
            </a:pPr>
            <a:r>
              <a:t/>
            </a:r>
            <a:endParaRPr b="1" sz="1800" u="sng">
              <a:latin typeface="Times New Roman"/>
              <a:ea typeface="Times New Roman"/>
              <a:cs typeface="Times New Roman"/>
              <a:sym typeface="Times New Roman"/>
            </a:endParaRPr>
          </a:p>
          <a:p>
            <a:pPr indent="-342900" lvl="0" marL="457200" rtl="0" algn="l">
              <a:spcBef>
                <a:spcPts val="1600"/>
              </a:spcBef>
              <a:spcAft>
                <a:spcPts val="0"/>
              </a:spcAft>
              <a:buSzPts val="1800"/>
              <a:buChar char="●"/>
            </a:pPr>
            <a:r>
              <a:rPr b="1" lang="en" sz="1800" u="sng">
                <a:latin typeface="Times New Roman"/>
                <a:ea typeface="Times New Roman"/>
                <a:cs typeface="Times New Roman"/>
                <a:sym typeface="Times New Roman"/>
              </a:rPr>
              <a:t>1,300,000</a:t>
            </a:r>
            <a:r>
              <a:rPr lang="en" sz="1800">
                <a:latin typeface="Times New Roman"/>
                <a:ea typeface="Times New Roman"/>
                <a:cs typeface="Times New Roman"/>
                <a:sym typeface="Times New Roman"/>
              </a:rPr>
              <a:t> died</a:t>
            </a:r>
            <a:endParaRPr sz="1800">
              <a:latin typeface="Times New Roman"/>
              <a:ea typeface="Times New Roman"/>
              <a:cs typeface="Times New Roman"/>
              <a:sym typeface="Times New Roman"/>
            </a:endParaRPr>
          </a:p>
          <a:p>
            <a:pPr indent="0" lvl="0" marL="45720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Char char="●"/>
            </a:pPr>
            <a:r>
              <a:rPr lang="en" sz="1800">
                <a:latin typeface="Times New Roman"/>
                <a:ea typeface="Times New Roman"/>
                <a:cs typeface="Times New Roman"/>
                <a:sym typeface="Times New Roman"/>
              </a:rPr>
              <a:t>~</a:t>
            </a:r>
            <a:r>
              <a:rPr b="1" lang="en" sz="1800" u="sng">
                <a:latin typeface="Times New Roman"/>
                <a:ea typeface="Times New Roman"/>
                <a:cs typeface="Times New Roman"/>
                <a:sym typeface="Times New Roman"/>
              </a:rPr>
              <a:t>60,000</a:t>
            </a:r>
            <a:r>
              <a:rPr lang="en" sz="1800">
                <a:latin typeface="Times New Roman"/>
                <a:ea typeface="Times New Roman"/>
                <a:cs typeface="Times New Roman"/>
                <a:sym typeface="Times New Roman"/>
              </a:rPr>
              <a:t> die/year</a:t>
            </a:r>
            <a:endParaRPr b="1" sz="1800" u="sng">
              <a:latin typeface="Times New Roman"/>
              <a:ea typeface="Times New Roman"/>
              <a:cs typeface="Times New Roman"/>
              <a:sym typeface="Times New Roman"/>
            </a:endParaRPr>
          </a:p>
          <a:p>
            <a:pPr indent="0" lvl="0" marL="457200" rtl="0" algn="l">
              <a:spcBef>
                <a:spcPts val="1600"/>
              </a:spcBef>
              <a:spcAft>
                <a:spcPts val="0"/>
              </a:spcAft>
              <a:buNone/>
            </a:pPr>
            <a:r>
              <a:t/>
            </a:r>
            <a:endParaRPr b="1" sz="1800" u="sng">
              <a:latin typeface="Times New Roman"/>
              <a:ea typeface="Times New Roman"/>
              <a:cs typeface="Times New Roman"/>
              <a:sym typeface="Times New Roman"/>
            </a:endParaRPr>
          </a:p>
          <a:p>
            <a:pPr indent="0" lvl="0" marL="457200" rtl="0" algn="l">
              <a:spcBef>
                <a:spcPts val="1600"/>
              </a:spcBef>
              <a:spcAft>
                <a:spcPts val="0"/>
              </a:spcAft>
              <a:buNone/>
            </a:pPr>
            <a:r>
              <a:t/>
            </a:r>
            <a:endParaRPr sz="1800">
              <a:latin typeface="Times New Roman"/>
              <a:ea typeface="Times New Roman"/>
              <a:cs typeface="Times New Roman"/>
              <a:sym typeface="Times New Roman"/>
            </a:endParaRPr>
          </a:p>
          <a:p>
            <a:pPr indent="0" lvl="0" marL="0" rtl="0" algn="l">
              <a:spcBef>
                <a:spcPts val="1600"/>
              </a:spcBef>
              <a:spcAft>
                <a:spcPts val="0"/>
              </a:spcAft>
              <a:buNone/>
            </a:pPr>
            <a:r>
              <a:rPr lang="en" sz="1800">
                <a:solidFill>
                  <a:srgbClr val="222222"/>
                </a:solidFill>
                <a:highlight>
                  <a:srgbClr val="FFFFFF"/>
                </a:highlight>
                <a:latin typeface="Roboto"/>
                <a:ea typeface="Roboto"/>
                <a:cs typeface="Roboto"/>
                <a:sym typeface="Roboto"/>
              </a:rPr>
              <a:t> 	</a:t>
            </a:r>
            <a:endParaRPr b="1" sz="1800">
              <a:solidFill>
                <a:srgbClr val="FFFFFF"/>
              </a:solidFill>
              <a:highlight>
                <a:srgbClr val="980000"/>
              </a:highlight>
              <a:latin typeface="Roboto"/>
              <a:ea typeface="Roboto"/>
              <a:cs typeface="Roboto"/>
              <a:sym typeface="Roboto"/>
            </a:endParaRPr>
          </a:p>
          <a:p>
            <a:pPr indent="457200" lvl="0" marL="914400" rtl="0" algn="l">
              <a:spcBef>
                <a:spcPts val="1600"/>
              </a:spcBef>
              <a:spcAft>
                <a:spcPts val="1600"/>
              </a:spcAft>
              <a:buNone/>
            </a:pPr>
            <a:r>
              <a:t/>
            </a:r>
            <a:endParaRPr b="1" sz="1800" u="sng">
              <a:solidFill>
                <a:srgbClr val="FFFFFF"/>
              </a:solidFill>
              <a:highlight>
                <a:srgbClr val="980000"/>
              </a:highlight>
              <a:latin typeface="Roboto"/>
              <a:ea typeface="Roboto"/>
              <a:cs typeface="Roboto"/>
              <a:sym typeface="Roboto"/>
            </a:endParaRPr>
          </a:p>
        </p:txBody>
      </p:sp>
      <p:pic>
        <p:nvPicPr>
          <p:cNvPr id="293" name="Google Shape;293;p15"/>
          <p:cNvPicPr preferRelativeResize="0"/>
          <p:nvPr/>
        </p:nvPicPr>
        <p:blipFill>
          <a:blip r:embed="rId4">
            <a:alphaModFix/>
          </a:blip>
          <a:stretch>
            <a:fillRect/>
          </a:stretch>
        </p:blipFill>
        <p:spPr>
          <a:xfrm>
            <a:off x="4572000" y="1597875"/>
            <a:ext cx="4531225" cy="3519274"/>
          </a:xfrm>
          <a:prstGeom prst="rect">
            <a:avLst/>
          </a:prstGeom>
          <a:noFill/>
          <a:ln>
            <a:noFill/>
          </a:ln>
        </p:spPr>
      </p:pic>
      <p:sp>
        <p:nvSpPr>
          <p:cNvPr id="294" name="Google Shape;294;p15"/>
          <p:cNvSpPr txBox="1"/>
          <p:nvPr/>
        </p:nvSpPr>
        <p:spPr>
          <a:xfrm>
            <a:off x="5269788" y="1093525"/>
            <a:ext cx="36930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Annual Number of Natural Disaster Events Globally from 2000 to 2019</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10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10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1000"/>
                                        <p:tgtEl>
                                          <p:spTgt spid="2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6" st="6"/>
                                            </p:txEl>
                                          </p:spTgt>
                                        </p:tgtEl>
                                        <p:attrNameLst>
                                          <p:attrName>style.visibility</p:attrName>
                                        </p:attrNameLst>
                                      </p:cBhvr>
                                      <p:to>
                                        <p:strVal val="visible"/>
                                      </p:to>
                                    </p:set>
                                    <p:animEffect filter="fade" transition="in">
                                      <p:cBhvr>
                                        <p:cTn dur="1000"/>
                                        <p:tgtEl>
                                          <p:spTgt spid="2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7" st="7"/>
                                            </p:txEl>
                                          </p:spTgt>
                                        </p:tgtEl>
                                        <p:attrNameLst>
                                          <p:attrName>style.visibility</p:attrName>
                                        </p:attrNameLst>
                                      </p:cBhvr>
                                      <p:to>
                                        <p:strVal val="visible"/>
                                      </p:to>
                                    </p:set>
                                    <p:animEffect filter="fade" transition="in">
                                      <p:cBhvr>
                                        <p:cTn dur="1000"/>
                                        <p:tgtEl>
                                          <p:spTgt spid="2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8" st="8"/>
                                            </p:txEl>
                                          </p:spTgt>
                                        </p:tgtEl>
                                        <p:attrNameLst>
                                          <p:attrName>style.visibility</p:attrName>
                                        </p:attrNameLst>
                                      </p:cBhvr>
                                      <p:to>
                                        <p:strVal val="visible"/>
                                      </p:to>
                                    </p:set>
                                    <p:animEffect filter="fade" transition="in">
                                      <p:cBhvr>
                                        <p:cTn dur="1000"/>
                                        <p:tgtEl>
                                          <p:spTgt spid="2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9" st="9"/>
                                            </p:txEl>
                                          </p:spTgt>
                                        </p:tgtEl>
                                        <p:attrNameLst>
                                          <p:attrName>style.visibility</p:attrName>
                                        </p:attrNameLst>
                                      </p:cBhvr>
                                      <p:to>
                                        <p:strVal val="visible"/>
                                      </p:to>
                                    </p:set>
                                    <p:animEffect filter="fade" transition="in">
                                      <p:cBhvr>
                                        <p:cTn dur="1000"/>
                                        <p:tgtEl>
                                          <p:spTgt spid="2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13" name="Google Shape;513;p42"/>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Pokhrel, S. (2019, September 19). [Illustration of a convolution layer]. Retrieved from https://miro.medium.com/max/2292/1*u2el-HrqRPVk7x0xlvs_CA.png</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[Pooling layer example]. (n.d.). Retrieved from https://qph.fs.quoracdn.net/main-qimg-cf2833a40f946faf04163bc28517959c</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Riggio, C. (2019, Nov 1). What's the deal with Accuracy, Precision, Recall and F1? Retrieved April 7, 2020, from https://towardsdatascience.com/whats-the-deal-with-accuracy-precision-recall-and-f1-f5d8b4db1021</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Wang, T. (2020, January 24). </a:t>
            </a:r>
            <a:r>
              <a:rPr i="1" lang="en" sz="1200">
                <a:solidFill>
                  <a:srgbClr val="000000"/>
                </a:solidFill>
                <a:latin typeface="Times New Roman"/>
                <a:ea typeface="Times New Roman"/>
                <a:cs typeface="Times New Roman"/>
                <a:sym typeface="Times New Roman"/>
              </a:rPr>
              <a:t>Annual number of natural disaster events globally from 2000 to 2019</a:t>
            </a:r>
            <a:r>
              <a:rPr lang="en" sz="1200">
                <a:solidFill>
                  <a:srgbClr val="000000"/>
                </a:solidFill>
                <a:latin typeface="Times New Roman"/>
                <a:ea typeface="Times New Roman"/>
                <a:cs typeface="Times New Roman"/>
                <a:sym typeface="Times New Roman"/>
              </a:rPr>
              <a:t> [Fact sheet]. Retrieved April 6, 2020, from https://www.statista.com/statistics/510959/number-of-natural-disasters-events-globally/</a:t>
            </a:r>
            <a:endParaRPr sz="10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19" name="Google Shape;519;p4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Wildfires. (n.d.). Retrieved February 9, 2020, from Esri website: https://www.esri.com/en-us/disaster-response/disasters/wildfires</a:t>
            </a:r>
            <a:endParaRPr sz="1000">
              <a:solidFill>
                <a:srgbClr val="000000"/>
              </a:solidFill>
              <a:latin typeface="Calibri"/>
              <a:ea typeface="Calibri"/>
              <a:cs typeface="Calibri"/>
              <a:sym typeface="Calibri"/>
            </a:endParaRPr>
          </a:p>
          <a:p>
            <a:pPr indent="-47625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Zhang, G. (2018, Nov 26). How To Evaluate Your Machine Learning Models? — Classification Evaluation Metrics. Retrieved April 6, 2020, from https://medium.com/@zxr.nju/how-to-evaluate-your-machine-learning-models-classification-evaluation-metrics-4670aef877ec</a:t>
            </a:r>
            <a:endParaRPr sz="10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82575" y="18131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what is being done to prevent deaths?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Civil Air Patrol (CAP)</a:t>
            </a:r>
            <a:endParaRPr/>
          </a:p>
        </p:txBody>
      </p:sp>
      <p:sp>
        <p:nvSpPr>
          <p:cNvPr id="305" name="Google Shape;305;p17"/>
          <p:cNvSpPr txBox="1"/>
          <p:nvPr>
            <p:ph idx="1" type="body"/>
          </p:nvPr>
        </p:nvSpPr>
        <p:spPr>
          <a:xfrm>
            <a:off x="1090150" y="1300950"/>
            <a:ext cx="7030500" cy="2541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Originally national defense service</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 Air Force Supplement  </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Emergency service missions</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Landscape photos → Federal Gov.</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Disaster assessment; search &amp; rescue</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306" name="Google Shape;306;p17"/>
          <p:cNvPicPr preferRelativeResize="0"/>
          <p:nvPr/>
        </p:nvPicPr>
        <p:blipFill>
          <a:blip r:embed="rId4">
            <a:alphaModFix/>
          </a:blip>
          <a:stretch>
            <a:fillRect/>
          </a:stretch>
        </p:blipFill>
        <p:spPr>
          <a:xfrm>
            <a:off x="7517824" y="-1"/>
            <a:ext cx="1597875" cy="1597875"/>
          </a:xfrm>
          <a:prstGeom prst="rect">
            <a:avLst/>
          </a:prstGeom>
          <a:noFill/>
          <a:ln>
            <a:noFill/>
          </a:ln>
        </p:spPr>
      </p:pic>
      <p:pic>
        <p:nvPicPr>
          <p:cNvPr id="307" name="Google Shape;307;p17"/>
          <p:cNvPicPr preferRelativeResize="0"/>
          <p:nvPr/>
        </p:nvPicPr>
        <p:blipFill>
          <a:blip r:embed="rId5">
            <a:alphaModFix/>
          </a:blip>
          <a:stretch>
            <a:fillRect/>
          </a:stretch>
        </p:blipFill>
        <p:spPr>
          <a:xfrm>
            <a:off x="3241900" y="3399238"/>
            <a:ext cx="3348249" cy="1762225"/>
          </a:xfrm>
          <a:prstGeom prst="rect">
            <a:avLst/>
          </a:prstGeom>
          <a:noFill/>
          <a:ln>
            <a:noFill/>
          </a:ln>
        </p:spPr>
      </p:pic>
      <p:pic>
        <p:nvPicPr>
          <p:cNvPr id="308" name="Google Shape;308;p17"/>
          <p:cNvPicPr preferRelativeResize="0"/>
          <p:nvPr/>
        </p:nvPicPr>
        <p:blipFill>
          <a:blip r:embed="rId6">
            <a:alphaModFix/>
          </a:blip>
          <a:stretch>
            <a:fillRect/>
          </a:stretch>
        </p:blipFill>
        <p:spPr>
          <a:xfrm>
            <a:off x="0" y="3417200"/>
            <a:ext cx="2728225" cy="1726300"/>
          </a:xfrm>
          <a:prstGeom prst="rect">
            <a:avLst/>
          </a:prstGeom>
          <a:noFill/>
          <a:ln>
            <a:noFill/>
          </a:ln>
        </p:spPr>
      </p:pic>
      <p:pic>
        <p:nvPicPr>
          <p:cNvPr id="309" name="Google Shape;309;p17"/>
          <p:cNvPicPr preferRelativeResize="0"/>
          <p:nvPr/>
        </p:nvPicPr>
        <p:blipFill>
          <a:blip r:embed="rId7">
            <a:alphaModFix/>
          </a:blip>
          <a:stretch>
            <a:fillRect/>
          </a:stretch>
        </p:blipFill>
        <p:spPr>
          <a:xfrm>
            <a:off x="7103825" y="3399250"/>
            <a:ext cx="2040175" cy="1762225"/>
          </a:xfrm>
          <a:prstGeom prst="rect">
            <a:avLst/>
          </a:prstGeom>
          <a:noFill/>
          <a:ln>
            <a:noFill/>
          </a:ln>
        </p:spPr>
      </p:pic>
      <p:pic>
        <p:nvPicPr>
          <p:cNvPr id="310" name="Google Shape;310;p17"/>
          <p:cNvPicPr preferRelativeResize="0"/>
          <p:nvPr/>
        </p:nvPicPr>
        <p:blipFill>
          <a:blip r:embed="rId8">
            <a:alphaModFix/>
          </a:blip>
          <a:stretch>
            <a:fillRect/>
          </a:stretch>
        </p:blipFill>
        <p:spPr>
          <a:xfrm>
            <a:off x="6076475" y="1635413"/>
            <a:ext cx="3067525" cy="1726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1000"/>
                                        <p:tgtEl>
                                          <p:spTgt spid="3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(from CAP)</a:t>
            </a:r>
            <a:endParaRPr/>
          </a:p>
        </p:txBody>
      </p:sp>
      <p:sp>
        <p:nvSpPr>
          <p:cNvPr id="316" name="Google Shape;316;p18"/>
          <p:cNvSpPr txBox="1"/>
          <p:nvPr>
            <p:ph idx="1" type="body"/>
          </p:nvPr>
        </p:nvSpPr>
        <p:spPr>
          <a:xfrm>
            <a:off x="1303800" y="1207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Time issue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Lives on the line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Reduce time with automation</a:t>
            </a:r>
            <a:endParaRPr sz="1800">
              <a:solidFill>
                <a:srgbClr val="000000"/>
              </a:solidFill>
              <a:latin typeface="Times New Roman"/>
              <a:ea typeface="Times New Roman"/>
              <a:cs typeface="Times New Roman"/>
              <a:sym typeface="Times New Roman"/>
            </a:endParaRPr>
          </a:p>
        </p:txBody>
      </p:sp>
      <p:pic>
        <p:nvPicPr>
          <p:cNvPr id="317" name="Google Shape;317;p18"/>
          <p:cNvPicPr preferRelativeResize="0"/>
          <p:nvPr/>
        </p:nvPicPr>
        <p:blipFill>
          <a:blip r:embed="rId3">
            <a:alphaModFix/>
          </a:blip>
          <a:stretch>
            <a:fillRect/>
          </a:stretch>
        </p:blipFill>
        <p:spPr>
          <a:xfrm>
            <a:off x="6509326" y="2508826"/>
            <a:ext cx="2634675" cy="2634675"/>
          </a:xfrm>
          <a:prstGeom prst="rect">
            <a:avLst/>
          </a:prstGeom>
          <a:noFill/>
          <a:ln>
            <a:noFill/>
          </a:ln>
        </p:spPr>
      </p:pic>
      <p:pic>
        <p:nvPicPr>
          <p:cNvPr id="318" name="Google Shape;318;p18"/>
          <p:cNvPicPr preferRelativeResize="0"/>
          <p:nvPr/>
        </p:nvPicPr>
        <p:blipFill>
          <a:blip r:embed="rId4">
            <a:alphaModFix/>
          </a:blip>
          <a:stretch>
            <a:fillRect/>
          </a:stretch>
        </p:blipFill>
        <p:spPr>
          <a:xfrm>
            <a:off x="0" y="2508826"/>
            <a:ext cx="3951975" cy="2634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1000"/>
                                        <p:tgtEl>
                                          <p:spTgt spid="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Effect filter="fade" transition="in">
                                      <p:cBhvr>
                                        <p:cTn dur="1000"/>
                                        <p:tgtEl>
                                          <p:spTgt spid="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Effect filter="fade" transition="in">
                                      <p:cBhvr>
                                        <p:cTn dur="1000"/>
                                        <p:tgtEl>
                                          <p:spTgt spid="3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 Proposal</a:t>
            </a:r>
            <a:endParaRPr/>
          </a:p>
        </p:txBody>
      </p:sp>
      <p:sp>
        <p:nvSpPr>
          <p:cNvPr id="324" name="Google Shape;324;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By using </a:t>
            </a:r>
            <a:r>
              <a:rPr lang="en" sz="2400" u="sng">
                <a:latin typeface="Times New Roman"/>
                <a:ea typeface="Times New Roman"/>
                <a:cs typeface="Times New Roman"/>
                <a:sym typeface="Times New Roman"/>
              </a:rPr>
              <a:t>image-based neural networks</a:t>
            </a:r>
            <a:r>
              <a:rPr lang="en" sz="2400">
                <a:latin typeface="Times New Roman"/>
                <a:ea typeface="Times New Roman"/>
                <a:cs typeface="Times New Roman"/>
                <a:sym typeface="Times New Roman"/>
              </a:rPr>
              <a:t>, we</a:t>
            </a:r>
            <a:r>
              <a:rPr b="1" lang="en" sz="2400">
                <a:latin typeface="Times New Roman"/>
                <a:ea typeface="Times New Roman"/>
                <a:cs typeface="Times New Roman"/>
                <a:sym typeface="Times New Roman"/>
              </a:rPr>
              <a:t> speed up the disaster assessment process f</a:t>
            </a:r>
            <a:r>
              <a:rPr b="1" lang="en" sz="2400">
                <a:latin typeface="Times New Roman"/>
                <a:ea typeface="Times New Roman"/>
                <a:cs typeface="Times New Roman"/>
                <a:sym typeface="Times New Roman"/>
              </a:rPr>
              <a:t>or first-team responders</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t/>
            </a:r>
            <a:endParaRPr/>
          </a:p>
        </p:txBody>
      </p:sp>
      <p:sp>
        <p:nvSpPr>
          <p:cNvPr id="330" name="Google Shape;330;p20"/>
          <p:cNvSpPr txBox="1"/>
          <p:nvPr>
            <p:ph idx="1" type="body"/>
          </p:nvPr>
        </p:nvSpPr>
        <p:spPr>
          <a:xfrm>
            <a:off x="311700"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Easy-to-use web application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 image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Autonomous annotations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Convolutional Neural Networks (CNNs)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Web Application</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331" name="Google Shape;331;p20"/>
          <p:cNvPicPr preferRelativeResize="0"/>
          <p:nvPr/>
        </p:nvPicPr>
        <p:blipFill>
          <a:blip r:embed="rId4">
            <a:alphaModFix/>
          </a:blip>
          <a:stretch>
            <a:fillRect/>
          </a:stretch>
        </p:blipFill>
        <p:spPr>
          <a:xfrm>
            <a:off x="5095575" y="2270500"/>
            <a:ext cx="4004486" cy="2054326"/>
          </a:xfrm>
          <a:prstGeom prst="rect">
            <a:avLst/>
          </a:prstGeom>
          <a:noFill/>
          <a:ln>
            <a:noFill/>
          </a:ln>
        </p:spPr>
      </p:pic>
      <p:pic>
        <p:nvPicPr>
          <p:cNvPr id="332" name="Google Shape;332;p20"/>
          <p:cNvPicPr preferRelativeResize="0"/>
          <p:nvPr/>
        </p:nvPicPr>
        <p:blipFill>
          <a:blip r:embed="rId5">
            <a:alphaModFix/>
          </a:blip>
          <a:stretch>
            <a:fillRect/>
          </a:stretch>
        </p:blipFill>
        <p:spPr>
          <a:xfrm>
            <a:off x="3933300" y="-12"/>
            <a:ext cx="2054325" cy="2054325"/>
          </a:xfrm>
          <a:prstGeom prst="rect">
            <a:avLst/>
          </a:prstGeom>
          <a:noFill/>
          <a:ln>
            <a:noFill/>
          </a:ln>
        </p:spPr>
      </p:pic>
      <p:sp>
        <p:nvSpPr>
          <p:cNvPr id="333" name="Google Shape;333;p20"/>
          <p:cNvSpPr/>
          <p:nvPr/>
        </p:nvSpPr>
        <p:spPr>
          <a:xfrm rot="2827235">
            <a:off x="5541197" y="1463829"/>
            <a:ext cx="1737066" cy="45894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1000"/>
                                        <p:tgtEl>
                                          <p:spTgt spid="3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1000"/>
                                        <p:tgtEl>
                                          <p:spTgt spid="33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CNN? (Part 1)</a:t>
            </a:r>
            <a:endParaRPr/>
          </a:p>
        </p:txBody>
      </p:sp>
      <p:sp>
        <p:nvSpPr>
          <p:cNvPr id="339" name="Google Shape;339;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21"/>
          <p:cNvPicPr preferRelativeResize="0"/>
          <p:nvPr/>
        </p:nvPicPr>
        <p:blipFill>
          <a:blip r:embed="rId3">
            <a:alphaModFix/>
          </a:blip>
          <a:stretch>
            <a:fillRect/>
          </a:stretch>
        </p:blipFill>
        <p:spPr>
          <a:xfrm>
            <a:off x="1303800" y="1641588"/>
            <a:ext cx="6225874" cy="3238525"/>
          </a:xfrm>
          <a:prstGeom prst="rect">
            <a:avLst/>
          </a:prstGeom>
          <a:noFill/>
          <a:ln>
            <a:noFill/>
          </a:ln>
        </p:spPr>
      </p:pic>
      <p:pic>
        <p:nvPicPr>
          <p:cNvPr id="341" name="Google Shape;341;p21"/>
          <p:cNvPicPr preferRelativeResize="0"/>
          <p:nvPr/>
        </p:nvPicPr>
        <p:blipFill>
          <a:blip r:embed="rId4">
            <a:alphaModFix/>
          </a:blip>
          <a:stretch>
            <a:fillRect/>
          </a:stretch>
        </p:blipFill>
        <p:spPr>
          <a:xfrm>
            <a:off x="3518792" y="1929750"/>
            <a:ext cx="1443831" cy="999300"/>
          </a:xfrm>
          <a:prstGeom prst="rect">
            <a:avLst/>
          </a:prstGeom>
          <a:noFill/>
          <a:ln>
            <a:noFill/>
          </a:ln>
        </p:spPr>
      </p:pic>
      <p:cxnSp>
        <p:nvCxnSpPr>
          <p:cNvPr id="342" name="Google Shape;342;p21"/>
          <p:cNvCxnSpPr/>
          <p:nvPr/>
        </p:nvCxnSpPr>
        <p:spPr>
          <a:xfrm rot="10800000">
            <a:off x="5836700" y="3919400"/>
            <a:ext cx="552000" cy="72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21"/>
          <p:cNvSpPr txBox="1"/>
          <p:nvPr/>
        </p:nvSpPr>
        <p:spPr>
          <a:xfrm>
            <a:off x="6388700" y="3728600"/>
            <a:ext cx="9411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Error</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